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Nunito"/>
      <p:regular r:id="rId12"/>
      <p:bold r:id="rId13"/>
      <p:italic r:id="rId14"/>
      <p:boldItalic r:id="rId15"/>
    </p:embeddedFont>
    <p:embeddedFont>
      <p:font typeface="Maven Pro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bold.fntdata"/><Relationship Id="rId12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Italic.fntdata"/><Relationship Id="rId14" Type="http://schemas.openxmlformats.org/officeDocument/2006/relationships/font" Target="fonts/Nunito-italic.fntdata"/><Relationship Id="rId17" Type="http://schemas.openxmlformats.org/officeDocument/2006/relationships/font" Target="fonts/MavenPro-bold.fntdata"/><Relationship Id="rId16" Type="http://schemas.openxmlformats.org/officeDocument/2006/relationships/font" Target="fonts/Maven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a56c4dabcd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a56c4dabcd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a56c4dabcd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a56c4dabcd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a56c4dabcd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a56c4dabcd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a56c4dabcd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a56c4dabcd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a56c4dabcd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a56c4dabcd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Types of ML Algorithms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Types of learning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/>
          <p:nvPr/>
        </p:nvSpPr>
        <p:spPr>
          <a:xfrm>
            <a:off x="550100" y="672350"/>
            <a:ext cx="1381500" cy="80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14"/>
          <p:cNvPicPr preferRelativeResize="0"/>
          <p:nvPr/>
        </p:nvPicPr>
        <p:blipFill rotWithShape="1">
          <a:blip r:embed="rId3">
            <a:alphaModFix/>
          </a:blip>
          <a:srcRect b="1825" l="1638" r="1994" t="2608"/>
          <a:stretch/>
        </p:blipFill>
        <p:spPr>
          <a:xfrm>
            <a:off x="1295800" y="366750"/>
            <a:ext cx="6527951" cy="447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Supervised Learning</a:t>
            </a:r>
            <a:endParaRPr/>
          </a:p>
        </p:txBody>
      </p:sp>
      <p:pic>
        <p:nvPicPr>
          <p:cNvPr id="290" name="Google Shape;2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8973" y="1762425"/>
            <a:ext cx="3402925" cy="254890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5"/>
          <p:cNvSpPr txBox="1"/>
          <p:nvPr/>
        </p:nvSpPr>
        <p:spPr>
          <a:xfrm>
            <a:off x="1124675" y="1760350"/>
            <a:ext cx="3325800" cy="2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Labeled examples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Human Guiding the Algorithms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Classification, Regression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Uns</a:t>
            </a:r>
            <a:r>
              <a:rPr lang="en-GB"/>
              <a:t>upervised Learning</a:t>
            </a:r>
            <a:endParaRPr/>
          </a:p>
        </p:txBody>
      </p:sp>
      <p:sp>
        <p:nvSpPr>
          <p:cNvPr id="297" name="Google Shape;297;p16"/>
          <p:cNvSpPr txBox="1"/>
          <p:nvPr/>
        </p:nvSpPr>
        <p:spPr>
          <a:xfrm>
            <a:off x="1124675" y="1760350"/>
            <a:ext cx="3325800" cy="2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Unlabeled</a:t>
            </a:r>
            <a:r>
              <a:rPr lang="en-GB">
                <a:latin typeface="Nunito"/>
                <a:ea typeface="Nunito"/>
                <a:cs typeface="Nunito"/>
                <a:sym typeface="Nunito"/>
              </a:rPr>
              <a:t> examples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No Human Intervention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Clustering, Dimensionality Reduction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98" name="Google Shape;2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275" y="1521675"/>
            <a:ext cx="4100900" cy="2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Reinforcement</a:t>
            </a:r>
            <a:r>
              <a:rPr lang="en-GB"/>
              <a:t> Learning</a:t>
            </a:r>
            <a:endParaRPr/>
          </a:p>
        </p:txBody>
      </p:sp>
      <p:sp>
        <p:nvSpPr>
          <p:cNvPr id="304" name="Google Shape;304;p17"/>
          <p:cNvSpPr txBox="1"/>
          <p:nvPr/>
        </p:nvSpPr>
        <p:spPr>
          <a:xfrm>
            <a:off x="1124675" y="1760350"/>
            <a:ext cx="3216300" cy="2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No examples, No Human Intervention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Learn by trial and error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Robotics, Games, Industry Automation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5" name="Google Shape;3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475" y="1373325"/>
            <a:ext cx="3939626" cy="27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Types of Learning</a:t>
            </a:r>
            <a:endParaRPr/>
          </a:p>
        </p:txBody>
      </p:sp>
      <p:sp>
        <p:nvSpPr>
          <p:cNvPr id="311" name="Google Shape;311;p18"/>
          <p:cNvSpPr txBox="1"/>
          <p:nvPr>
            <p:ph idx="1" type="body"/>
          </p:nvPr>
        </p:nvSpPr>
        <p:spPr>
          <a:xfrm>
            <a:off x="1303800" y="15328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Supervised</a:t>
            </a:r>
            <a:r>
              <a:rPr lang="en-GB" sz="1600"/>
              <a:t>: Learn from labeled examples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Unsupervised</a:t>
            </a:r>
            <a:r>
              <a:rPr lang="en-GB" sz="1600"/>
              <a:t>: Learn from unlabeled examples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Reinforcement</a:t>
            </a:r>
            <a:r>
              <a:rPr lang="en-GB" sz="1600"/>
              <a:t>: Learn by trial and error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