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5" r:id="rId10"/>
    <p:sldId id="278" r:id="rId11"/>
    <p:sldId id="281" r:id="rId12"/>
    <p:sldId id="280" r:id="rId13"/>
    <p:sldId id="279" r:id="rId14"/>
    <p:sldId id="266" r:id="rId15"/>
    <p:sldId id="283" r:id="rId16"/>
    <p:sldId id="284" r:id="rId17"/>
    <p:sldId id="282" r:id="rId18"/>
    <p:sldId id="285" r:id="rId19"/>
    <p:sldId id="286" r:id="rId20"/>
    <p:sldId id="287" r:id="rId21"/>
    <p:sldId id="288" r:id="rId22"/>
    <p:sldId id="267" r:id="rId23"/>
    <p:sldId id="268" r:id="rId24"/>
    <p:sldId id="269" r:id="rId25"/>
    <p:sldId id="277" r:id="rId26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ien Martens" initials="EM" lastIdx="1" clrIdx="0">
    <p:extLst>
      <p:ext uri="{19B8F6BF-5375-455C-9EA6-DF929625EA0E}">
        <p15:presenceInfo xmlns:p15="http://schemas.microsoft.com/office/powerpoint/2012/main" userId="Elien Marten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076" autoAdjust="0"/>
    <p:restoredTop sz="94660"/>
  </p:normalViewPr>
  <p:slideViewPr>
    <p:cSldViewPr snapToGrid="0">
      <p:cViewPr varScale="1">
        <p:scale>
          <a:sx n="86" d="100"/>
          <a:sy n="86" d="100"/>
        </p:scale>
        <p:origin x="739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4CE0A7-C2EB-4DDB-9746-F77FC5E83F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F8A4D88-B8C7-49F4-AA57-BC6C73D0CE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6BE93F6-80E5-4BAC-A265-EF27E85FD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82C7-2245-4491-86A0-5BC869DEF263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E99B4B1-447F-45CC-8028-BFFBB7CA6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5DE04FA-039B-4597-BFDD-BADF14F0C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BEDD1-6C13-4AD2-A990-DF50E8920A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055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F715E7-1246-4795-94D1-5C462C938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74376BC-A399-4F8A-88CA-8E19CAECCC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AF48A2D-100F-450F-8FF2-E66710245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82C7-2245-4491-86A0-5BC869DEF263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92F7A47-06B6-4F68-B9E8-FAE565DA4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FBDEF90-0726-4794-8258-D1DB870A0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BEDD1-6C13-4AD2-A990-DF50E8920A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527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13C7CA-1E1A-4C21-9A9C-8BA4BFBBB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C47B5C0-E26D-4F84-85E9-AFA1C7BA7E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325882B-2C26-4FA9-A71E-D4526AFC4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82C7-2245-4491-86A0-5BC869DEF263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63F77E3-19BA-41DF-9411-94DCF1187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A95B171-8167-469C-9777-3985A5077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BEDD1-6C13-4AD2-A990-DF50E8920A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559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FB62FC-4FF0-4428-A60D-2E8C23B72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F8DD4EB-1F4C-4E33-A1E8-15A14F4628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C98C3C8-8464-4713-9994-A001B40AAB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4EFF95F-BD00-467F-836C-6CCB2C181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82C7-2245-4491-86A0-5BC869DEF263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D2C4EFF-3A9E-450E-A496-80CF8A496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6A66EB4-D1E8-4B94-AAE7-42B282FE6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BEDD1-6C13-4AD2-A990-DF50E8920A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021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187CFD-59D7-4B13-8F10-3F8522E1A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C88755E-8BDB-4276-8E87-F1E0944705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77952A1-FA58-4F5D-8404-703253FD0B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A9D69679-C86E-4DBA-888D-7E8951FA1B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FA2F7ED4-67CF-439F-A22B-903617E666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583AFF69-66C8-4186-909F-3D5219326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82C7-2245-4491-86A0-5BC869DEF263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973CA995-235F-44B9-8F42-E02C19B82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97CB5B8B-7518-4F1E-B5DD-3A5F9081E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BEDD1-6C13-4AD2-A990-DF50E8920A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993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E8B831-FA9B-400E-9B17-C20283467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6B07F8A-ABBC-4C14-B201-24E4997CA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82C7-2245-4491-86A0-5BC869DEF263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923DD8F-0FCC-4CB9-A408-AD6D63131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AD41AB1-B2D3-46C0-90C7-3DF8AAAA6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BEDD1-6C13-4AD2-A990-DF50E8920A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592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0BEBE95-6D33-49DD-85F5-6E33D49E6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82C7-2245-4491-86A0-5BC869DEF263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4A47DBE-7C19-4A03-BA14-A6E83B4D2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26541D5-C699-4D5C-914C-218059426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BEDD1-6C13-4AD2-A990-DF50E8920A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581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FAAD6D-76C4-459B-83F5-BEB5F90A3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F504BB4-80A2-4C1B-AA63-A61E4BD8D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F4478FA-4FDF-4AEC-B79A-A505EB5C83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2B0B1AE-061B-4659-A038-485B1565B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82C7-2245-4491-86A0-5BC869DEF263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90DB618-6FB3-4BB2-AB87-E2F692A09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889BE64-F14B-409D-99FE-E4AAAFECF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BEDD1-6C13-4AD2-A990-DF50E8920A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64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999FE1-993D-4BD3-914F-15DF1468C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3FF6058-78E1-4551-93B3-2C4FFF7086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E7795B0-F0F9-4989-B9AA-5136E100D1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443F320-9DE2-4963-B005-6B92241E5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82C7-2245-4491-86A0-5BC869DEF263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B9F5DD0-C68B-4533-940A-5E04F94A9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7F995B7-D972-4801-ACB6-526C994BB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BEDD1-6C13-4AD2-A990-DF50E8920A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788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79DCAB-8B6C-48B4-A8CC-E4477C24A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46362EA-8CC4-4CD2-A407-5AC8C165F3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2904A91-75EE-4B8D-ACF7-EE3370FF5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82C7-2245-4491-86A0-5BC869DEF263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4D0DF37-DE5A-469C-99D1-07B4B9648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8ED0B08-5F10-4E81-8C5D-CCE3FC1CB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BEDD1-6C13-4AD2-A990-DF50E8920A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130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78C0AFE2-57B6-4595-ACEE-55B6A0ECF4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E16FE49E-1336-4C25-AC36-F1C58D8B2E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31921EE-4AA0-4200-B3B8-95DA64FC5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82C7-2245-4491-86A0-5BC869DEF263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9733E1A-A275-4629-B0D4-79883DF54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1F82EBD-8434-44A7-ACEA-E066D8522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BEDD1-6C13-4AD2-A990-DF50E8920A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420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E5E235CB-BC3B-4393-8C8A-6DAE37349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C8FB630-E3FA-4766-BC3D-DD91AEF4AA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5E26C07-5F9A-4223-B955-A86398C1EB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0582C7-2245-4491-86A0-5BC869DEF263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2D92107-EEF1-4727-9FB4-6CC9C0A23F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2E57291-042A-4DD9-9593-C7EC32B41D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BBEDD1-6C13-4AD2-A990-DF50E8920A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592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022E12-B343-44C6-9B3C-43AA0FDD4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Week 1</a:t>
            </a:r>
          </a:p>
        </p:txBody>
      </p:sp>
    </p:spTree>
    <p:extLst>
      <p:ext uri="{BB962C8B-B14F-4D97-AF65-F5344CB8AC3E}">
        <p14:creationId xmlns:p14="http://schemas.microsoft.com/office/powerpoint/2010/main" val="629606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C5E682-F610-4298-B19E-6017C7038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000" y="127649"/>
            <a:ext cx="10515600" cy="1325563"/>
          </a:xfrm>
        </p:spPr>
        <p:txBody>
          <a:bodyPr/>
          <a:lstStyle/>
          <a:p>
            <a:r>
              <a:rPr lang="en-US" dirty="0"/>
              <a:t>KDD paper-workflow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D697C58-65B8-4294-836D-63978402B6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54" y="1453212"/>
            <a:ext cx="12192000" cy="4910363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236733B9-D0FA-4DA3-A2EF-B1329B72544E}"/>
              </a:ext>
            </a:extLst>
          </p:cNvPr>
          <p:cNvSpPr txBox="1"/>
          <p:nvPr/>
        </p:nvSpPr>
        <p:spPr>
          <a:xfrm>
            <a:off x="4988511" y="827479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Handcrafted features</a:t>
            </a:r>
            <a:endParaRPr lang="en-US" dirty="0"/>
          </a:p>
        </p:txBody>
      </p:sp>
      <p:cxnSp>
        <p:nvCxnSpPr>
          <p:cNvPr id="8" name="Rechte verbindingslijn met pijl 7">
            <a:extLst>
              <a:ext uri="{FF2B5EF4-FFF2-40B4-BE49-F238E27FC236}">
                <a16:creationId xmlns:a16="http://schemas.microsoft.com/office/drawing/2014/main" id="{CCDD7965-2AD3-40BC-A175-86799DE1EF3A}"/>
              </a:ext>
            </a:extLst>
          </p:cNvPr>
          <p:cNvCxnSpPr>
            <a:cxnSpLocks/>
            <a:endCxn id="11" idx="1"/>
          </p:cNvCxnSpPr>
          <p:nvPr/>
        </p:nvCxnSpPr>
        <p:spPr>
          <a:xfrm flipV="1">
            <a:off x="4793942" y="1691347"/>
            <a:ext cx="1050525" cy="221705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met pijl 9">
            <a:extLst>
              <a:ext uri="{FF2B5EF4-FFF2-40B4-BE49-F238E27FC236}">
                <a16:creationId xmlns:a16="http://schemas.microsoft.com/office/drawing/2014/main" id="{1149C2EB-D5E3-435B-BAF7-9A1367BE1CFD}"/>
              </a:ext>
            </a:extLst>
          </p:cNvPr>
          <p:cNvCxnSpPr>
            <a:cxnSpLocks/>
          </p:cNvCxnSpPr>
          <p:nvPr/>
        </p:nvCxnSpPr>
        <p:spPr>
          <a:xfrm flipV="1">
            <a:off x="4523173" y="1198128"/>
            <a:ext cx="580748" cy="121659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kstvak 10">
            <a:extLst>
              <a:ext uri="{FF2B5EF4-FFF2-40B4-BE49-F238E27FC236}">
                <a16:creationId xmlns:a16="http://schemas.microsoft.com/office/drawing/2014/main" id="{002A7F4B-B04E-41B9-B3D5-31180A26BEC8}"/>
              </a:ext>
            </a:extLst>
          </p:cNvPr>
          <p:cNvSpPr txBox="1"/>
          <p:nvPr/>
        </p:nvSpPr>
        <p:spPr>
          <a:xfrm>
            <a:off x="5844467" y="1368181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Feature extractor tool</a:t>
            </a:r>
            <a:r>
              <a:rPr lang="en-US" dirty="0"/>
              <a:t>: transform the raw audio waveforms into features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C40C96F4-3FB7-4394-BF77-797B860076D2}"/>
              </a:ext>
            </a:extLst>
          </p:cNvPr>
          <p:cNvSpPr txBox="1"/>
          <p:nvPr/>
        </p:nvSpPr>
        <p:spPr>
          <a:xfrm>
            <a:off x="9492450" y="4520323"/>
            <a:ext cx="21409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“simple” ML models, no deep learning</a:t>
            </a:r>
            <a:endParaRPr lang="en-US" dirty="0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0CAF3843-9EBF-4A5A-B3A5-89B73780E181}"/>
              </a:ext>
            </a:extLst>
          </p:cNvPr>
          <p:cNvSpPr txBox="1"/>
          <p:nvPr/>
        </p:nvSpPr>
        <p:spPr>
          <a:xfrm>
            <a:off x="332913" y="6079274"/>
            <a:ext cx="61877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Cambridge UK dataset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18226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DB7E75-5504-42E4-AD9A-D82189D36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575" y="163804"/>
            <a:ext cx="10515600" cy="1325563"/>
          </a:xfrm>
        </p:spPr>
        <p:txBody>
          <a:bodyPr/>
          <a:lstStyle/>
          <a:p>
            <a:r>
              <a:rPr lang="en-US" dirty="0"/>
              <a:t>KDD paper-results</a:t>
            </a:r>
          </a:p>
        </p:txBody>
      </p:sp>
      <p:pic>
        <p:nvPicPr>
          <p:cNvPr id="4" name="Afbeelding 3" descr="Afbeelding met tafel&#10;&#10;Automatisch gegenereerde beschrijving">
            <a:extLst>
              <a:ext uri="{FF2B5EF4-FFF2-40B4-BE49-F238E27FC236}">
                <a16:creationId xmlns:a16="http://schemas.microsoft.com/office/drawing/2014/main" id="{AFA4051A-71C1-41C0-9BF1-C23A0F4D3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071" y="1931459"/>
            <a:ext cx="10983858" cy="3829584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8F67D31A-99B3-4B57-9E77-95B250E2CC01}"/>
              </a:ext>
            </a:extLst>
          </p:cNvPr>
          <p:cNvSpPr txBox="1"/>
          <p:nvPr/>
        </p:nvSpPr>
        <p:spPr>
          <a:xfrm>
            <a:off x="7015579" y="289038"/>
            <a:ext cx="60945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Feature Types</a:t>
            </a:r>
          </a:p>
          <a:p>
            <a:r>
              <a:rPr lang="nl-BE" dirty="0"/>
              <a:t>1 </a:t>
            </a:r>
            <a:r>
              <a:rPr lang="nl-BE" dirty="0" err="1"/>
              <a:t>handcrafted</a:t>
            </a:r>
            <a:r>
              <a:rPr lang="nl-BE" dirty="0"/>
              <a:t> </a:t>
            </a:r>
            <a:r>
              <a:rPr lang="nl-BE" dirty="0" err="1"/>
              <a:t>only</a:t>
            </a:r>
            <a:endParaRPr lang="nl-BE" dirty="0"/>
          </a:p>
          <a:p>
            <a:r>
              <a:rPr lang="nl-BE" dirty="0"/>
              <a:t>2 </a:t>
            </a:r>
            <a:r>
              <a:rPr lang="nl-BE" dirty="0" err="1"/>
              <a:t>VGGish</a:t>
            </a:r>
            <a:r>
              <a:rPr lang="nl-BE" dirty="0"/>
              <a:t> </a:t>
            </a:r>
            <a:r>
              <a:rPr lang="nl-BE" dirty="0" err="1"/>
              <a:t>only</a:t>
            </a:r>
            <a:endParaRPr lang="nl-BE" dirty="0"/>
          </a:p>
          <a:p>
            <a:r>
              <a:rPr lang="nl-BE" dirty="0"/>
              <a:t>3 </a:t>
            </a:r>
            <a:r>
              <a:rPr lang="nl-BE" dirty="0" err="1"/>
              <a:t>handcrafted</a:t>
            </a:r>
            <a:r>
              <a:rPr lang="nl-BE" dirty="0"/>
              <a:t> + </a:t>
            </a:r>
            <a:r>
              <a:rPr lang="nl-BE" dirty="0" err="1"/>
              <a:t>VGGish</a:t>
            </a:r>
            <a:endParaRPr lang="en-US" dirty="0"/>
          </a:p>
        </p:txBody>
      </p:sp>
      <p:pic>
        <p:nvPicPr>
          <p:cNvPr id="5" name="Graphic 4" descr="Vinkje met effen opvulling">
            <a:extLst>
              <a:ext uri="{FF2B5EF4-FFF2-40B4-BE49-F238E27FC236}">
                <a16:creationId xmlns:a16="http://schemas.microsoft.com/office/drawing/2014/main" id="{DC207F5D-E82D-41F5-8DF9-797A072374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4071" y="5868285"/>
            <a:ext cx="669699" cy="669699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54779956-6ACE-4B4E-A1EB-CF2A6141BB39}"/>
              </a:ext>
            </a:extLst>
          </p:cNvPr>
          <p:cNvSpPr txBox="1"/>
          <p:nvPr/>
        </p:nvSpPr>
        <p:spPr>
          <a:xfrm>
            <a:off x="1273770" y="6018468"/>
            <a:ext cx="26767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6"/>
                </a:solidFill>
              </a:rPr>
              <a:t>Reproduce results</a:t>
            </a:r>
          </a:p>
        </p:txBody>
      </p:sp>
    </p:spTree>
    <p:extLst>
      <p:ext uri="{BB962C8B-B14F-4D97-AF65-F5344CB8AC3E}">
        <p14:creationId xmlns:p14="http://schemas.microsoft.com/office/powerpoint/2010/main" val="909958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088F2DFB-A0FF-47BF-86B8-A24C32BE2814}"/>
              </a:ext>
            </a:extLst>
          </p:cNvPr>
          <p:cNvSpPr txBox="1">
            <a:spLocks/>
          </p:cNvSpPr>
          <p:nvPr/>
        </p:nvSpPr>
        <p:spPr>
          <a:xfrm>
            <a:off x="248575" y="16380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Interspeech</a:t>
            </a:r>
            <a:r>
              <a:rPr lang="en-US" dirty="0"/>
              <a:t> Challenge 2021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9BFAC9DA-3431-493A-AAF3-CB2F422C7823}"/>
              </a:ext>
            </a:extLst>
          </p:cNvPr>
          <p:cNvSpPr txBox="1"/>
          <p:nvPr/>
        </p:nvSpPr>
        <p:spPr>
          <a:xfrm>
            <a:off x="696158" y="2545810"/>
            <a:ext cx="609452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Sub-</a:t>
            </a:r>
            <a:r>
              <a:rPr lang="nl-BE" sz="2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challenge</a:t>
            </a:r>
            <a:r>
              <a:rPr lang="nl-BE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1: COVID-19 </a:t>
            </a:r>
            <a:r>
              <a:rPr lang="nl-BE" sz="2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Cough</a:t>
            </a:r>
            <a:r>
              <a:rPr lang="nl-BE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Sub-Challenge (CCS)</a:t>
            </a:r>
          </a:p>
          <a:p>
            <a:endParaRPr lang="nl-BE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nl-BE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Sub-</a:t>
            </a:r>
            <a:r>
              <a:rPr lang="nl-BE" sz="2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challenge</a:t>
            </a:r>
            <a:r>
              <a:rPr lang="nl-BE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2: COVID-19 Speech Sub-Challenge (CSS)</a:t>
            </a:r>
          </a:p>
          <a:p>
            <a:endParaRPr lang="nl-BE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nl-BE" sz="2000" dirty="0">
                <a:solidFill>
                  <a:schemeClr val="bg1">
                    <a:lumMod val="75000"/>
                  </a:schemeClr>
                </a:solidFill>
              </a:rPr>
              <a:t>Sub-</a:t>
            </a:r>
            <a:r>
              <a:rPr lang="nl-BE" sz="2000" dirty="0" err="1">
                <a:solidFill>
                  <a:schemeClr val="bg1">
                    <a:lumMod val="75000"/>
                  </a:schemeClr>
                </a:solidFill>
              </a:rPr>
              <a:t>challenge</a:t>
            </a:r>
            <a:r>
              <a:rPr lang="nl-BE" sz="2000" dirty="0">
                <a:solidFill>
                  <a:schemeClr val="bg1">
                    <a:lumMod val="75000"/>
                  </a:schemeClr>
                </a:solidFill>
              </a:rPr>
              <a:t> 3: The </a:t>
            </a:r>
            <a:r>
              <a:rPr lang="nl-BE" sz="2000" dirty="0" err="1">
                <a:solidFill>
                  <a:schemeClr val="bg1">
                    <a:lumMod val="75000"/>
                  </a:schemeClr>
                </a:solidFill>
              </a:rPr>
              <a:t>Escalation</a:t>
            </a:r>
            <a:r>
              <a:rPr lang="nl-BE" sz="2000" dirty="0">
                <a:solidFill>
                  <a:schemeClr val="bg1">
                    <a:lumMod val="75000"/>
                  </a:schemeClr>
                </a:solidFill>
              </a:rPr>
              <a:t> Sub-Challenge (ESS)</a:t>
            </a:r>
          </a:p>
          <a:p>
            <a:endParaRPr lang="nl-BE" sz="2000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nl-BE" sz="2000" dirty="0">
                <a:solidFill>
                  <a:schemeClr val="bg1">
                    <a:lumMod val="75000"/>
                  </a:schemeClr>
                </a:solidFill>
              </a:rPr>
              <a:t>Sub-</a:t>
            </a:r>
            <a:r>
              <a:rPr lang="nl-BE" sz="2000" dirty="0" err="1">
                <a:solidFill>
                  <a:schemeClr val="bg1">
                    <a:lumMod val="75000"/>
                  </a:schemeClr>
                </a:solidFill>
              </a:rPr>
              <a:t>challenge</a:t>
            </a:r>
            <a:r>
              <a:rPr lang="nl-BE" sz="2000" dirty="0">
                <a:solidFill>
                  <a:schemeClr val="bg1">
                    <a:lumMod val="75000"/>
                  </a:schemeClr>
                </a:solidFill>
              </a:rPr>
              <a:t> 4: The </a:t>
            </a:r>
            <a:r>
              <a:rPr lang="nl-BE" sz="2000" dirty="0" err="1">
                <a:solidFill>
                  <a:schemeClr val="bg1">
                    <a:lumMod val="75000"/>
                  </a:schemeClr>
                </a:solidFill>
              </a:rPr>
              <a:t>Primates</a:t>
            </a:r>
            <a:r>
              <a:rPr lang="nl-BE" sz="2000" dirty="0">
                <a:solidFill>
                  <a:schemeClr val="bg1">
                    <a:lumMod val="75000"/>
                  </a:schemeClr>
                </a:solidFill>
              </a:rPr>
              <a:t> Sub-Challenge (PRS) </a:t>
            </a:r>
            <a:endParaRPr 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D96C9051-920E-4A7C-8CDC-876EEA04033D}"/>
              </a:ext>
            </a:extLst>
          </p:cNvPr>
          <p:cNvSpPr txBox="1"/>
          <p:nvPr/>
        </p:nvSpPr>
        <p:spPr>
          <a:xfrm>
            <a:off x="7157623" y="2812873"/>
            <a:ext cx="60945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binary classify COVID-19 (or not) infection</a:t>
            </a:r>
          </a:p>
        </p:txBody>
      </p:sp>
      <p:sp>
        <p:nvSpPr>
          <p:cNvPr id="8" name="Rechteraccolade 7">
            <a:extLst>
              <a:ext uri="{FF2B5EF4-FFF2-40B4-BE49-F238E27FC236}">
                <a16:creationId xmlns:a16="http://schemas.microsoft.com/office/drawing/2014/main" id="{EBF92359-FEB1-4BE3-A3D7-E93337DB6E4E}"/>
              </a:ext>
            </a:extLst>
          </p:cNvPr>
          <p:cNvSpPr/>
          <p:nvPr/>
        </p:nvSpPr>
        <p:spPr>
          <a:xfrm>
            <a:off x="6564887" y="2545810"/>
            <a:ext cx="45719" cy="934237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984968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088F2DFB-A0FF-47BF-86B8-A24C32BE2814}"/>
              </a:ext>
            </a:extLst>
          </p:cNvPr>
          <p:cNvSpPr txBox="1">
            <a:spLocks/>
          </p:cNvSpPr>
          <p:nvPr/>
        </p:nvSpPr>
        <p:spPr>
          <a:xfrm>
            <a:off x="248575" y="16380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Interspeech</a:t>
            </a:r>
            <a:r>
              <a:rPr lang="en-US" dirty="0"/>
              <a:t> Challenge-data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9BFAC9DA-3431-493A-AAF3-CB2F422C7823}"/>
              </a:ext>
            </a:extLst>
          </p:cNvPr>
          <p:cNvSpPr txBox="1"/>
          <p:nvPr/>
        </p:nvSpPr>
        <p:spPr>
          <a:xfrm>
            <a:off x="589626" y="1435228"/>
            <a:ext cx="609452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2000" dirty="0"/>
              <a:t>Subsets </a:t>
            </a:r>
            <a:r>
              <a:rPr lang="nl-BE" sz="2000" dirty="0" err="1"/>
              <a:t>from</a:t>
            </a:r>
            <a:r>
              <a:rPr lang="nl-BE" sz="2000" dirty="0"/>
              <a:t> </a:t>
            </a:r>
            <a:r>
              <a:rPr lang="nl-BE" sz="2000" dirty="0" err="1"/>
              <a:t>same</a:t>
            </a:r>
            <a:r>
              <a:rPr lang="nl-BE" sz="2000" dirty="0"/>
              <a:t> Cambridge UK dataset</a:t>
            </a:r>
          </a:p>
          <a:p>
            <a:endParaRPr lang="nl-BE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nl-BE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Sub-</a:t>
            </a:r>
            <a:r>
              <a:rPr lang="nl-BE" sz="2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challenge</a:t>
            </a:r>
            <a:r>
              <a:rPr lang="nl-BE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1: COVID-19 </a:t>
            </a:r>
            <a:r>
              <a:rPr lang="nl-BE" sz="2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Cough</a:t>
            </a:r>
            <a:r>
              <a:rPr lang="nl-BE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Sub-Challenge (CCS)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/>
              <a:t>725 </a:t>
            </a:r>
            <a:r>
              <a:rPr lang="nl-BE" sz="2000" dirty="0" err="1"/>
              <a:t>recordings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nl-BE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nl-BE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Sub-</a:t>
            </a:r>
            <a:r>
              <a:rPr lang="nl-BE" sz="2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challenge</a:t>
            </a:r>
            <a:r>
              <a:rPr lang="nl-BE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2: COVID-19 Speech Sub-Challenge (CSS)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“I hope my data can help to manage the virus pandemic.”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/>
              <a:t>893 </a:t>
            </a:r>
            <a:r>
              <a:rPr lang="nl-BE" sz="2000" dirty="0" err="1"/>
              <a:t>recordings</a:t>
            </a:r>
            <a:endParaRPr lang="nl-BE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Afbeelding 3" descr="Afbeelding met tafel&#10;&#10;Automatisch gegenereerde beschrijving">
            <a:extLst>
              <a:ext uri="{FF2B5EF4-FFF2-40B4-BE49-F238E27FC236}">
                <a16:creationId xmlns:a16="http://schemas.microsoft.com/office/drawing/2014/main" id="{5F044EF4-0F5E-407E-BE33-FCDD6657A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0821" y="1654077"/>
            <a:ext cx="5024873" cy="2646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211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AB9458-DD71-4317-8694-1C877A20D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Afbeelding 3" descr="Afbeelding met tafel&#10;&#10;Automatisch gegenereerde beschrijving">
            <a:extLst>
              <a:ext uri="{FF2B5EF4-FFF2-40B4-BE49-F238E27FC236}">
                <a16:creationId xmlns:a16="http://schemas.microsoft.com/office/drawing/2014/main" id="{EBC9ADF3-5F2C-4061-A922-0FDC2740E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046573"/>
          </a:xfrm>
          <a:prstGeom prst="rect">
            <a:avLst/>
          </a:prstGeom>
        </p:spPr>
      </p:pic>
      <p:pic>
        <p:nvPicPr>
          <p:cNvPr id="5" name="Graphic 4" descr="Sluiten met effen opvulling">
            <a:extLst>
              <a:ext uri="{FF2B5EF4-FFF2-40B4-BE49-F238E27FC236}">
                <a16:creationId xmlns:a16="http://schemas.microsoft.com/office/drawing/2014/main" id="{FFAA8A6C-2747-4E96-B65B-D47291698E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5926" y="6046573"/>
            <a:ext cx="636113" cy="636113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C483A1A5-ADF2-4466-AC63-808AF71571F5}"/>
              </a:ext>
            </a:extLst>
          </p:cNvPr>
          <p:cNvSpPr txBox="1"/>
          <p:nvPr/>
        </p:nvSpPr>
        <p:spPr>
          <a:xfrm>
            <a:off x="1222039" y="6116715"/>
            <a:ext cx="3323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Reproduce results</a:t>
            </a:r>
          </a:p>
        </p:txBody>
      </p:sp>
    </p:spTree>
    <p:extLst>
      <p:ext uri="{BB962C8B-B14F-4D97-AF65-F5344CB8AC3E}">
        <p14:creationId xmlns:p14="http://schemas.microsoft.com/office/powerpoint/2010/main" val="2202037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088F2DFB-A0FF-47BF-86B8-A24C32BE2814}"/>
              </a:ext>
            </a:extLst>
          </p:cNvPr>
          <p:cNvSpPr txBox="1">
            <a:spLocks/>
          </p:cNvSpPr>
          <p:nvPr/>
        </p:nvSpPr>
        <p:spPr>
          <a:xfrm>
            <a:off x="248575" y="16380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Options internship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9BFAC9DA-3431-493A-AAF3-CB2F422C7823}"/>
              </a:ext>
            </a:extLst>
          </p:cNvPr>
          <p:cNvSpPr txBox="1"/>
          <p:nvPr/>
        </p:nvSpPr>
        <p:spPr>
          <a:xfrm>
            <a:off x="589626" y="1435228"/>
            <a:ext cx="609452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KDD paper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/>
              <a:t>Look </a:t>
            </a:r>
            <a:r>
              <a:rPr lang="nl-BE" sz="2000" dirty="0" err="1"/>
              <a:t>into</a:t>
            </a:r>
            <a:r>
              <a:rPr lang="nl-BE" sz="2000" dirty="0"/>
              <a:t> </a:t>
            </a:r>
            <a:r>
              <a:rPr lang="nl-BE" sz="2000" dirty="0" err="1"/>
              <a:t>deep</a:t>
            </a:r>
            <a:r>
              <a:rPr lang="nl-BE" sz="2000" dirty="0"/>
              <a:t> </a:t>
            </a:r>
            <a:r>
              <a:rPr lang="nl-BE" sz="2000" dirty="0" err="1"/>
              <a:t>learning</a:t>
            </a:r>
            <a:r>
              <a:rPr lang="nl-BE" sz="2000" dirty="0"/>
              <a:t> </a:t>
            </a:r>
            <a:r>
              <a:rPr lang="nl-BE" sz="2000" dirty="0" err="1"/>
              <a:t>models</a:t>
            </a:r>
            <a:r>
              <a:rPr lang="nl-BE" sz="2000" dirty="0"/>
              <a:t>, but </a:t>
            </a:r>
            <a:r>
              <a:rPr lang="nl-BE" sz="2000" dirty="0" err="1"/>
              <a:t>other</a:t>
            </a:r>
            <a:r>
              <a:rPr lang="nl-BE" sz="2000" dirty="0"/>
              <a:t> paper</a:t>
            </a:r>
          </a:p>
          <a:p>
            <a:endParaRPr lang="nl-BE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nl-BE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Sub-</a:t>
            </a:r>
            <a:r>
              <a:rPr lang="nl-BE" sz="2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challenge</a:t>
            </a:r>
            <a:r>
              <a:rPr lang="nl-BE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1: COVID-19 </a:t>
            </a:r>
            <a:r>
              <a:rPr lang="nl-BE" sz="2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Cough</a:t>
            </a:r>
            <a:r>
              <a:rPr lang="nl-BE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Sub-Challenge (CCS)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 err="1"/>
              <a:t>Similar</a:t>
            </a:r>
            <a:r>
              <a:rPr lang="nl-NL" sz="2000" dirty="0"/>
              <a:t> </a:t>
            </a:r>
            <a:r>
              <a:rPr lang="nl-NL" sz="2000" dirty="0" err="1"/>
              <a:t>to</a:t>
            </a:r>
            <a:r>
              <a:rPr lang="nl-NL" sz="2000" dirty="0"/>
              <a:t> KDD paper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nl-BE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nl-BE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Sub-</a:t>
            </a:r>
            <a:r>
              <a:rPr lang="nl-BE" sz="2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challenge</a:t>
            </a:r>
            <a:r>
              <a:rPr lang="nl-BE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2: COVID-19 Speech Sub-Challenge (CSS)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/>
              <a:t>Most </a:t>
            </a:r>
            <a:r>
              <a:rPr lang="nl-BE" sz="2000" dirty="0" err="1"/>
              <a:t>interesting</a:t>
            </a:r>
            <a:endParaRPr lang="nl-BE" sz="2000" dirty="0"/>
          </a:p>
        </p:txBody>
      </p:sp>
      <p:pic>
        <p:nvPicPr>
          <p:cNvPr id="4" name="Afbeelding 3" descr="Afbeelding met tekst&#10;&#10;Automatisch gegenereerde beschrijving">
            <a:extLst>
              <a:ext uri="{FF2B5EF4-FFF2-40B4-BE49-F238E27FC236}">
                <a16:creationId xmlns:a16="http://schemas.microsoft.com/office/drawing/2014/main" id="{E680408F-6B26-4280-9A9A-A546523BEC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22"/>
          <a:stretch/>
        </p:blipFill>
        <p:spPr>
          <a:xfrm>
            <a:off x="6886575" y="240164"/>
            <a:ext cx="5056850" cy="3677431"/>
          </a:xfrm>
          <a:prstGeom prst="rect">
            <a:avLst/>
          </a:prstGeom>
        </p:spPr>
      </p:pic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0BE5CE60-E1B3-4FCD-A4DD-BD21DF0D9224}"/>
              </a:ext>
            </a:extLst>
          </p:cNvPr>
          <p:cNvCxnSpPr/>
          <p:nvPr/>
        </p:nvCxnSpPr>
        <p:spPr>
          <a:xfrm flipV="1">
            <a:off x="6096000" y="1251751"/>
            <a:ext cx="790575" cy="66582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hoek 7">
            <a:extLst>
              <a:ext uri="{FF2B5EF4-FFF2-40B4-BE49-F238E27FC236}">
                <a16:creationId xmlns:a16="http://schemas.microsoft.com/office/drawing/2014/main" id="{010A5775-560C-47CB-965D-B20944E8AA62}"/>
              </a:ext>
            </a:extLst>
          </p:cNvPr>
          <p:cNvSpPr/>
          <p:nvPr/>
        </p:nvSpPr>
        <p:spPr>
          <a:xfrm>
            <a:off x="461639" y="3320249"/>
            <a:ext cx="6424936" cy="116077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A12B590E-8205-4841-87FB-7A078EAAE827}"/>
              </a:ext>
            </a:extLst>
          </p:cNvPr>
          <p:cNvSpPr txBox="1"/>
          <p:nvPr/>
        </p:nvSpPr>
        <p:spPr>
          <a:xfrm>
            <a:off x="5912761" y="4950785"/>
            <a:ext cx="6094519" cy="175432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Week 1: literature study KDD + </a:t>
            </a:r>
            <a:r>
              <a:rPr lang="en-US" b="1" dirty="0" err="1"/>
              <a:t>Interspeech</a:t>
            </a:r>
            <a:r>
              <a:rPr lang="en-US" b="1" dirty="0"/>
              <a:t> papers</a:t>
            </a:r>
          </a:p>
          <a:p>
            <a:r>
              <a:rPr lang="en-US" dirty="0"/>
              <a:t>Week 2: set up basic </a:t>
            </a:r>
            <a:r>
              <a:rPr lang="en-US" dirty="0" err="1"/>
              <a:t>css</a:t>
            </a:r>
            <a:r>
              <a:rPr lang="en-US" dirty="0"/>
              <a:t> (baseline is for </a:t>
            </a:r>
            <a:r>
              <a:rPr lang="en-US" dirty="0" err="1"/>
              <a:t>linux</a:t>
            </a:r>
            <a:r>
              <a:rPr lang="en-US" dirty="0"/>
              <a:t> only)</a:t>
            </a:r>
          </a:p>
          <a:p>
            <a:r>
              <a:rPr lang="en-US" dirty="0"/>
              <a:t>Week 3: more advanced </a:t>
            </a:r>
            <a:r>
              <a:rPr lang="en-US" dirty="0" err="1"/>
              <a:t>css</a:t>
            </a:r>
            <a:endParaRPr lang="en-US" dirty="0"/>
          </a:p>
          <a:p>
            <a:r>
              <a:rPr lang="en-US" dirty="0"/>
              <a:t>Week 4: compare with conference papers</a:t>
            </a:r>
          </a:p>
          <a:p>
            <a:r>
              <a:rPr lang="en-US" dirty="0"/>
              <a:t>Week 5: make adjustments based on conference papers</a:t>
            </a:r>
          </a:p>
          <a:p>
            <a:r>
              <a:rPr lang="en-US" dirty="0"/>
              <a:t>Week 6: final results + prepare report and presentation</a:t>
            </a:r>
          </a:p>
        </p:txBody>
      </p:sp>
    </p:spTree>
    <p:extLst>
      <p:ext uri="{BB962C8B-B14F-4D97-AF65-F5344CB8AC3E}">
        <p14:creationId xmlns:p14="http://schemas.microsoft.com/office/powerpoint/2010/main" val="3983469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088F2DFB-A0FF-47BF-86B8-A24C32BE2814}"/>
              </a:ext>
            </a:extLst>
          </p:cNvPr>
          <p:cNvSpPr txBox="1">
            <a:spLocks/>
          </p:cNvSpPr>
          <p:nvPr/>
        </p:nvSpPr>
        <p:spPr>
          <a:xfrm>
            <a:off x="248575" y="16380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Questions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9BFAC9DA-3431-493A-AAF3-CB2F422C7823}"/>
              </a:ext>
            </a:extLst>
          </p:cNvPr>
          <p:cNvSpPr txBox="1"/>
          <p:nvPr/>
        </p:nvSpPr>
        <p:spPr>
          <a:xfrm>
            <a:off x="616259" y="1460652"/>
            <a:ext cx="609452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l-BE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nl-BE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Sub-</a:t>
            </a:r>
            <a:r>
              <a:rPr lang="nl-BE" sz="2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challenge</a:t>
            </a:r>
            <a:r>
              <a:rPr lang="nl-BE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2: COVID-19 Speech Sub-Challenge (CSS)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/>
              <a:t>Most </a:t>
            </a:r>
            <a:r>
              <a:rPr lang="nl-BE" sz="2000" dirty="0" err="1"/>
              <a:t>interesting</a:t>
            </a:r>
            <a:endParaRPr lang="nl-B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/>
              <a:t>Feedback?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/>
              <a:t>Feature </a:t>
            </a:r>
            <a:r>
              <a:rPr lang="nl-BE" sz="2000" dirty="0" err="1"/>
              <a:t>extraction</a:t>
            </a:r>
            <a:r>
              <a:rPr lang="nl-BE" sz="2000" dirty="0"/>
              <a:t> </a:t>
            </a:r>
            <a:r>
              <a:rPr lang="nl-BE" sz="2000" dirty="0" err="1"/>
              <a:t>ideas</a:t>
            </a:r>
            <a:r>
              <a:rPr lang="nl-BE" sz="2000" dirty="0"/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/>
              <a:t>ML model </a:t>
            </a:r>
            <a:r>
              <a:rPr lang="nl-BE" sz="2000" dirty="0" err="1"/>
              <a:t>ideas</a:t>
            </a:r>
            <a:r>
              <a:rPr lang="nl-BE" sz="2000" dirty="0"/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/>
              <a:t>…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010A5775-560C-47CB-965D-B20944E8AA62}"/>
              </a:ext>
            </a:extLst>
          </p:cNvPr>
          <p:cNvSpPr/>
          <p:nvPr/>
        </p:nvSpPr>
        <p:spPr>
          <a:xfrm>
            <a:off x="451051" y="1496048"/>
            <a:ext cx="6424936" cy="116077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93C23E0A-6422-4750-AC9B-793EED215F79}"/>
              </a:ext>
            </a:extLst>
          </p:cNvPr>
          <p:cNvSpPr txBox="1"/>
          <p:nvPr/>
        </p:nvSpPr>
        <p:spPr>
          <a:xfrm>
            <a:off x="5912761" y="4950785"/>
            <a:ext cx="6094519" cy="175432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Week 1: literature study KDD + </a:t>
            </a:r>
            <a:r>
              <a:rPr lang="en-US" b="1" dirty="0" err="1"/>
              <a:t>Interspeech</a:t>
            </a:r>
            <a:r>
              <a:rPr lang="en-US" b="1" dirty="0"/>
              <a:t> papers</a:t>
            </a:r>
          </a:p>
          <a:p>
            <a:r>
              <a:rPr lang="en-US" dirty="0"/>
              <a:t>Week 2: set up basic </a:t>
            </a:r>
            <a:r>
              <a:rPr lang="en-US" dirty="0" err="1"/>
              <a:t>css</a:t>
            </a:r>
            <a:r>
              <a:rPr lang="en-US" dirty="0"/>
              <a:t> (baseline is for </a:t>
            </a:r>
            <a:r>
              <a:rPr lang="en-US" dirty="0" err="1"/>
              <a:t>linux</a:t>
            </a:r>
            <a:r>
              <a:rPr lang="en-US" dirty="0"/>
              <a:t> only)</a:t>
            </a:r>
          </a:p>
          <a:p>
            <a:r>
              <a:rPr lang="en-US" dirty="0"/>
              <a:t>Week 3: more advanced </a:t>
            </a:r>
            <a:r>
              <a:rPr lang="en-US" dirty="0" err="1"/>
              <a:t>css</a:t>
            </a:r>
            <a:endParaRPr lang="en-US" dirty="0"/>
          </a:p>
          <a:p>
            <a:r>
              <a:rPr lang="en-US" dirty="0"/>
              <a:t>Week 4: compare with conference papers</a:t>
            </a:r>
          </a:p>
          <a:p>
            <a:r>
              <a:rPr lang="en-US" dirty="0"/>
              <a:t>Week 5: make adjustments based on conference papers</a:t>
            </a:r>
          </a:p>
          <a:p>
            <a:r>
              <a:rPr lang="en-US" dirty="0"/>
              <a:t>Week 6: final results + prepare report and presentation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9849E24B-647D-4DCA-81C6-F9E5D19DC782}"/>
              </a:ext>
            </a:extLst>
          </p:cNvPr>
          <p:cNvSpPr txBox="1"/>
          <p:nvPr/>
        </p:nvSpPr>
        <p:spPr>
          <a:xfrm>
            <a:off x="248575" y="5406387"/>
            <a:ext cx="46374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openSMILE</a:t>
            </a:r>
            <a:r>
              <a:rPr lang="en-US" dirty="0"/>
              <a:t>: COMPARE </a:t>
            </a:r>
            <a:r>
              <a:rPr lang="en-US" dirty="0" err="1"/>
              <a:t>functional+SVM</a:t>
            </a:r>
            <a:endParaRPr lang="en-US" dirty="0"/>
          </a:p>
          <a:p>
            <a:r>
              <a:rPr lang="en-US" dirty="0" err="1"/>
              <a:t>openXBOW</a:t>
            </a:r>
            <a:r>
              <a:rPr lang="en-US" dirty="0"/>
              <a:t>: COMPARE </a:t>
            </a:r>
            <a:r>
              <a:rPr lang="en-US" dirty="0" err="1"/>
              <a:t>BoAW+SVM</a:t>
            </a:r>
            <a:endParaRPr lang="en-US" dirty="0"/>
          </a:p>
          <a:p>
            <a:r>
              <a:rPr lang="en-US" dirty="0" err="1"/>
              <a:t>deepSpectrum+SVM</a:t>
            </a:r>
            <a:endParaRPr lang="en-US" dirty="0"/>
          </a:p>
          <a:p>
            <a:r>
              <a:rPr lang="en-US" dirty="0"/>
              <a:t>end2You: CNN+LSTM RNN</a:t>
            </a:r>
          </a:p>
        </p:txBody>
      </p:sp>
    </p:spTree>
    <p:extLst>
      <p:ext uri="{BB962C8B-B14F-4D97-AF65-F5344CB8AC3E}">
        <p14:creationId xmlns:p14="http://schemas.microsoft.com/office/powerpoint/2010/main" val="2390611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022E12-B343-44C6-9B3C-43AA0FDD4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Week 2</a:t>
            </a:r>
          </a:p>
        </p:txBody>
      </p:sp>
    </p:spTree>
    <p:extLst>
      <p:ext uri="{BB962C8B-B14F-4D97-AF65-F5344CB8AC3E}">
        <p14:creationId xmlns:p14="http://schemas.microsoft.com/office/powerpoint/2010/main" val="2101814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231BE7-247F-42EB-8650-8AB91D78D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baseline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7900D594-BDB1-43B7-BA53-1B571030E6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1688" y="1690688"/>
            <a:ext cx="5020376" cy="414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5537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307A45-C146-4D30-B85C-7BA3EAA1D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Handcrafted + </a:t>
            </a:r>
            <a:r>
              <a:rPr lang="en-US" dirty="0" err="1"/>
              <a:t>svm</a:t>
            </a:r>
            <a:endParaRPr lang="en-US" dirty="0"/>
          </a:p>
        </p:txBody>
      </p:sp>
      <p:pic>
        <p:nvPicPr>
          <p:cNvPr id="4" name="Afbeelding 3" descr="Afbeelding met tekst, tafel&#10;&#10;Automatisch gegenereerde beschrijving">
            <a:extLst>
              <a:ext uri="{FF2B5EF4-FFF2-40B4-BE49-F238E27FC236}">
                <a16:creationId xmlns:a16="http://schemas.microsoft.com/office/drawing/2014/main" id="{0735BE97-A208-4252-894F-4587EEA8DF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0582" y="376971"/>
            <a:ext cx="4686954" cy="6115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481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347317-E66E-4542-BDFE-B52B7393A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Vggsh</a:t>
            </a:r>
            <a:r>
              <a:rPr lang="en-US" dirty="0"/>
              <a:t> + </a:t>
            </a:r>
            <a:r>
              <a:rPr lang="en-US" dirty="0" err="1"/>
              <a:t>svm</a:t>
            </a:r>
            <a:endParaRPr lang="en-US" dirty="0"/>
          </a:p>
        </p:txBody>
      </p:sp>
      <p:pic>
        <p:nvPicPr>
          <p:cNvPr id="6" name="Afbeelding 5" descr="Afbeelding met tafel&#10;&#10;Automatisch gegenereerde beschrijving">
            <a:extLst>
              <a:ext uri="{FF2B5EF4-FFF2-40B4-BE49-F238E27FC236}">
                <a16:creationId xmlns:a16="http://schemas.microsoft.com/office/drawing/2014/main" id="{FBFECDA4-BFB4-405C-83AA-A34FAB9EDA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6350" y="265642"/>
            <a:ext cx="4753638" cy="6125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6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5398E5-3B64-486F-B147-28169CE4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Handcrafted + </a:t>
            </a:r>
            <a:r>
              <a:rPr lang="en-US" dirty="0" err="1"/>
              <a:t>vggsh</a:t>
            </a:r>
            <a:r>
              <a:rPr lang="en-US" dirty="0"/>
              <a:t> + </a:t>
            </a:r>
            <a:r>
              <a:rPr lang="en-US" dirty="0" err="1"/>
              <a:t>svm</a:t>
            </a:r>
            <a:endParaRPr lang="en-US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20B629D6-A75D-49A4-86D2-7BD2DBDAA6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3894" y="365125"/>
            <a:ext cx="5010849" cy="6144482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9EB337F1-5FCD-4B07-8FA6-932E4EC34063}"/>
              </a:ext>
            </a:extLst>
          </p:cNvPr>
          <p:cNvSpPr txBox="1"/>
          <p:nvPr/>
        </p:nvSpPr>
        <p:spPr>
          <a:xfrm>
            <a:off x="7501631" y="6509607"/>
            <a:ext cx="1047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SR_VGG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8E7D698-5A06-4E49-9779-9B4AEF7A1E39}"/>
              </a:ext>
            </a:extLst>
          </p:cNvPr>
          <p:cNvSpPr txBox="1"/>
          <p:nvPr/>
        </p:nvSpPr>
        <p:spPr>
          <a:xfrm>
            <a:off x="838200" y="6488668"/>
            <a:ext cx="1603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SR </a:t>
            </a:r>
            <a:r>
              <a:rPr lang="en-US" dirty="0">
                <a:sym typeface="Wingdings" panose="05000000000000000000" pitchFamily="2" charset="2"/>
              </a:rPr>
              <a:t> no effect</a:t>
            </a:r>
            <a:endParaRPr lang="en-US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42C126F7-13ED-4187-867F-2599E7AAAF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6" y="2807919"/>
            <a:ext cx="2916000" cy="3464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001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022E12-B343-44C6-9B3C-43AA0FDD4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Week 3</a:t>
            </a:r>
          </a:p>
        </p:txBody>
      </p:sp>
    </p:spTree>
    <p:extLst>
      <p:ext uri="{BB962C8B-B14F-4D97-AF65-F5344CB8AC3E}">
        <p14:creationId xmlns:p14="http://schemas.microsoft.com/office/powerpoint/2010/main" val="6059447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E9AFF8-50F1-4E4E-8E12-0584E9780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Handcrafted</a:t>
            </a:r>
            <a:br>
              <a:rPr lang="en-US" dirty="0"/>
            </a:br>
            <a:r>
              <a:rPr lang="en-US" dirty="0"/>
              <a:t>+transformer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70E0EC2-0933-4C12-B3E5-3678C9409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1334" y="207135"/>
            <a:ext cx="5430008" cy="6106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9447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E9AFF8-50F1-4E4E-8E12-0584E9780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vggsh</a:t>
            </a:r>
            <a:br>
              <a:rPr lang="en-US" dirty="0"/>
            </a:br>
            <a:r>
              <a:rPr lang="en-US" dirty="0"/>
              <a:t>+transformer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4CCF492-156A-4DC6-B84B-CD7561433C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4175" y="188732"/>
            <a:ext cx="5306165" cy="6125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4326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E9AFF8-50F1-4E4E-8E12-0584E9780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Handcrafted + </a:t>
            </a:r>
            <a:r>
              <a:rPr lang="en-US" dirty="0" err="1"/>
              <a:t>vggsh</a:t>
            </a:r>
            <a:br>
              <a:rPr lang="en-US" dirty="0"/>
            </a:br>
            <a:r>
              <a:rPr lang="en-US" dirty="0"/>
              <a:t>+transformer</a:t>
            </a:r>
          </a:p>
        </p:txBody>
      </p:sp>
      <p:pic>
        <p:nvPicPr>
          <p:cNvPr id="4" name="Afbeelding 3" descr="Afbeelding met tekst&#10;&#10;Automatisch gegenereerde beschrijving">
            <a:extLst>
              <a:ext uri="{FF2B5EF4-FFF2-40B4-BE49-F238E27FC236}">
                <a16:creationId xmlns:a16="http://schemas.microsoft.com/office/drawing/2014/main" id="{73C848B1-56DA-4D2A-963E-FEA37277C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46278"/>
            <a:ext cx="5439534" cy="6125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0405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FBE8FA-71FE-48B9-B687-3C2838184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Lstm</a:t>
            </a:r>
            <a:r>
              <a:rPr lang="en-US" dirty="0"/>
              <a:t> 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4789F0A-D696-4370-B9A7-17AD7AC5F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4957" y="1302180"/>
            <a:ext cx="4763165" cy="288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9863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0B0013-CB49-4741-8DF5-26C3D4489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Openl3 + statistical function</a:t>
            </a:r>
            <a:br>
              <a:rPr lang="en-US" dirty="0"/>
            </a:br>
            <a:r>
              <a:rPr lang="en-US" dirty="0"/>
              <a:t> + </a:t>
            </a:r>
            <a:r>
              <a:rPr lang="en-US" dirty="0" err="1"/>
              <a:t>svm</a:t>
            </a:r>
            <a:endParaRPr lang="en-US" dirty="0"/>
          </a:p>
        </p:txBody>
      </p:sp>
      <p:pic>
        <p:nvPicPr>
          <p:cNvPr id="4" name="Afbeelding 3" descr="Afbeelding met tafel&#10;&#10;Automatisch gegenereerde beschrijving">
            <a:extLst>
              <a:ext uri="{FF2B5EF4-FFF2-40B4-BE49-F238E27FC236}">
                <a16:creationId xmlns:a16="http://schemas.microsoft.com/office/drawing/2014/main" id="{E714DF90-CE24-4D31-A629-535398B4E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7505" y="182880"/>
            <a:ext cx="4850934" cy="5824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3394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0B0013-CB49-4741-8DF5-26C3D4489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Hand</a:t>
            </a:r>
            <a:br>
              <a:rPr lang="en-US" dirty="0"/>
            </a:br>
            <a:r>
              <a:rPr lang="en-US" dirty="0"/>
              <a:t>+Openl3 + statistical function</a:t>
            </a:r>
            <a:br>
              <a:rPr lang="en-US" dirty="0"/>
            </a:br>
            <a:r>
              <a:rPr lang="en-US" dirty="0"/>
              <a:t>+</a:t>
            </a:r>
            <a:r>
              <a:rPr lang="en-US" dirty="0" err="1"/>
              <a:t>svm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1202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5F0661-E4E6-44C0-8B32-16F98E273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686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Hand</a:t>
            </a:r>
            <a:br>
              <a:rPr lang="en-US" dirty="0"/>
            </a:br>
            <a:r>
              <a:rPr lang="en-US" dirty="0"/>
              <a:t>+ </a:t>
            </a:r>
            <a:r>
              <a:rPr lang="en-US" dirty="0" err="1"/>
              <a:t>vgg</a:t>
            </a:r>
            <a:br>
              <a:rPr lang="en-US" dirty="0"/>
            </a:br>
            <a:r>
              <a:rPr lang="en-US" dirty="0"/>
              <a:t>+ openl3 (+ stat function)</a:t>
            </a:r>
            <a:br>
              <a:rPr lang="en-US" dirty="0"/>
            </a:br>
            <a:r>
              <a:rPr lang="en-US" dirty="0"/>
              <a:t>+</a:t>
            </a:r>
            <a:r>
              <a:rPr lang="en-US" dirty="0" err="1"/>
              <a:t>svm</a:t>
            </a:r>
            <a:endParaRPr lang="en-US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9595C2E-2772-44D4-8D9B-30DCAE8B6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9854" y="332943"/>
            <a:ext cx="5353797" cy="619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9064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022E12-B343-44C6-9B3C-43AA0FDD4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Week 4</a:t>
            </a:r>
          </a:p>
        </p:txBody>
      </p:sp>
    </p:spTree>
    <p:extLst>
      <p:ext uri="{BB962C8B-B14F-4D97-AF65-F5344CB8AC3E}">
        <p14:creationId xmlns:p14="http://schemas.microsoft.com/office/powerpoint/2010/main" val="14392255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022E12-B343-44C6-9B3C-43AA0FDD4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Week 5</a:t>
            </a:r>
          </a:p>
        </p:txBody>
      </p:sp>
    </p:spTree>
    <p:extLst>
      <p:ext uri="{BB962C8B-B14F-4D97-AF65-F5344CB8AC3E}">
        <p14:creationId xmlns:p14="http://schemas.microsoft.com/office/powerpoint/2010/main" val="23296155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022E12-B343-44C6-9B3C-43AA0FDD4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Week 6</a:t>
            </a:r>
          </a:p>
        </p:txBody>
      </p:sp>
    </p:spTree>
    <p:extLst>
      <p:ext uri="{BB962C8B-B14F-4D97-AF65-F5344CB8AC3E}">
        <p14:creationId xmlns:p14="http://schemas.microsoft.com/office/powerpoint/2010/main" val="3851956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D44AEF-83C0-4203-A878-B33BB813C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metrics binary classification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kstvak 2">
                <a:extLst>
                  <a:ext uri="{FF2B5EF4-FFF2-40B4-BE49-F238E27FC236}">
                    <a16:creationId xmlns:a16="http://schemas.microsoft.com/office/drawing/2014/main" id="{57D182AF-E5E3-4D6E-95EE-4403F1DE4BE1}"/>
                  </a:ext>
                </a:extLst>
              </p:cNvPr>
              <p:cNvSpPr txBox="1"/>
              <p:nvPr/>
            </p:nvSpPr>
            <p:spPr>
              <a:xfrm>
                <a:off x="1298082" y="1758426"/>
                <a:ext cx="5335479" cy="30124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Accuracy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𝑇𝑃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𝑇𝑁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𝑇𝑃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𝑇𝑁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𝐹𝑃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𝐹𝑁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en-US" dirty="0"/>
                  <a:t> = weighted average recall?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Precision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𝑇𝑃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𝑇𝑃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𝐹𝑃</m:t>
                        </m:r>
                      </m:den>
                    </m:f>
                  </m:oMath>
                </a14:m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Recall for “positive” = TPR = sensitivity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𝑇𝑃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𝑇𝑃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𝐹𝑁</m:t>
                        </m:r>
                      </m:den>
                    </m:f>
                  </m:oMath>
                </a14:m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Recall for “negative”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𝑇𝑁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𝑇𝑁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𝐹𝑃</m:t>
                        </m:r>
                      </m:den>
                    </m:f>
                  </m:oMath>
                </a14:m>
                <a:endParaRPr lang="nl-NL" b="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Unweighted average recall UAR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l-NL" i="1">
                                <a:latin typeface="Cambria Math" panose="02040503050406030204" pitchFamily="18" charset="0"/>
                              </a:rPr>
                              <m:t>𝑇𝑃</m:t>
                            </m:r>
                          </m:num>
                          <m:den>
                            <m:r>
                              <a:rPr lang="nl-NL" i="1">
                                <a:latin typeface="Cambria Math" panose="02040503050406030204" pitchFamily="18" charset="0"/>
                              </a:rPr>
                              <m:t>𝑇𝑃</m:t>
                            </m:r>
                            <m:r>
                              <a:rPr lang="nl-NL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nl-NL" i="1">
                                <a:latin typeface="Cambria Math" panose="02040503050406030204" pitchFamily="18" charset="0"/>
                              </a:rPr>
                              <m:t>𝐹𝑁</m:t>
                            </m:r>
                          </m:den>
                        </m:f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l-NL" i="1">
                                <a:latin typeface="Cambria Math" panose="02040503050406030204" pitchFamily="18" charset="0"/>
                              </a:rPr>
                              <m:t>𝑇𝑁</m:t>
                            </m:r>
                          </m:num>
                          <m:den>
                            <m:r>
                              <a:rPr lang="nl-NL" i="1">
                                <a:latin typeface="Cambria Math" panose="02040503050406030204" pitchFamily="18" charset="0"/>
                              </a:rPr>
                              <m:t>𝑇𝑁</m:t>
                            </m:r>
                            <m:r>
                              <a:rPr lang="nl-NL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nl-NL" i="1">
                                <a:latin typeface="Cambria Math" panose="02040503050406030204" pitchFamily="18" charset="0"/>
                              </a:rPr>
                              <m:t>𝐹𝑃</m:t>
                            </m:r>
                          </m:den>
                        </m:f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Tekstvak 2">
                <a:extLst>
                  <a:ext uri="{FF2B5EF4-FFF2-40B4-BE49-F238E27FC236}">
                    <a16:creationId xmlns:a16="http://schemas.microsoft.com/office/drawing/2014/main" id="{57D182AF-E5E3-4D6E-95EE-4403F1DE4B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8082" y="1758426"/>
                <a:ext cx="5335479" cy="3012428"/>
              </a:xfrm>
              <a:prstGeom prst="rect">
                <a:avLst/>
              </a:prstGeom>
              <a:blipFill>
                <a:blip r:embed="rId2"/>
                <a:stretch>
                  <a:fillRect l="-800" r="-1600" b="-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Afbeelding 4">
            <a:extLst>
              <a:ext uri="{FF2B5EF4-FFF2-40B4-BE49-F238E27FC236}">
                <a16:creationId xmlns:a16="http://schemas.microsoft.com/office/drawing/2014/main" id="{DE3438DB-CE75-445F-A892-7AA193EA3C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1544" y="1472610"/>
            <a:ext cx="4003256" cy="4255291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98591320-7D9B-41E6-9DCE-D8CEDA1BE86C}"/>
              </a:ext>
            </a:extLst>
          </p:cNvPr>
          <p:cNvSpPr txBox="1"/>
          <p:nvPr/>
        </p:nvSpPr>
        <p:spPr>
          <a:xfrm>
            <a:off x="457200" y="5292546"/>
            <a:ext cx="60945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UAR is defined as the unweighted average of the class-specific recalls achieved by the system, while for the WAR calculation the class-specific recalls are weighted by the prior probabilities of the respective classes</a:t>
            </a:r>
          </a:p>
        </p:txBody>
      </p:sp>
    </p:spTree>
    <p:extLst>
      <p:ext uri="{BB962C8B-B14F-4D97-AF65-F5344CB8AC3E}">
        <p14:creationId xmlns:p14="http://schemas.microsoft.com/office/powerpoint/2010/main" val="370589162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477</Words>
  <Application>Microsoft Office PowerPoint</Application>
  <PresentationFormat>Breedbeeld</PresentationFormat>
  <Paragraphs>97</Paragraphs>
  <Slides>25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Cambria Math</vt:lpstr>
      <vt:lpstr>Kantoorthema</vt:lpstr>
      <vt:lpstr>Week 1</vt:lpstr>
      <vt:lpstr>KDD paper-workflow</vt:lpstr>
      <vt:lpstr>KDD paper-results</vt:lpstr>
      <vt:lpstr>PowerPoint-presentatie</vt:lpstr>
      <vt:lpstr>PowerPoint-presentatie</vt:lpstr>
      <vt:lpstr>PowerPoint-presentatie</vt:lpstr>
      <vt:lpstr>PowerPoint-presentatie</vt:lpstr>
      <vt:lpstr>PowerPoint-presentatie</vt:lpstr>
      <vt:lpstr>Week 2</vt:lpstr>
      <vt:lpstr>baseline</vt:lpstr>
      <vt:lpstr>Handcrafted + svm</vt:lpstr>
      <vt:lpstr>Vggsh + svm</vt:lpstr>
      <vt:lpstr>Handcrafted + vggsh + svm</vt:lpstr>
      <vt:lpstr>Week 3</vt:lpstr>
      <vt:lpstr>Handcrafted +transformer</vt:lpstr>
      <vt:lpstr>vggsh +transformer</vt:lpstr>
      <vt:lpstr>Handcrafted + vggsh +transformer</vt:lpstr>
      <vt:lpstr>Lstm </vt:lpstr>
      <vt:lpstr>Openl3 + statistical function  + svm</vt:lpstr>
      <vt:lpstr>Hand +Openl3 + statistical function +svm</vt:lpstr>
      <vt:lpstr>Hand + vgg + openl3 (+ stat function) +svm</vt:lpstr>
      <vt:lpstr>Week 4</vt:lpstr>
      <vt:lpstr>Week 5</vt:lpstr>
      <vt:lpstr>Week 6</vt:lpstr>
      <vt:lpstr>Overview metrics binary classification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KDD paper-workflow</dc:title>
  <dc:creator>Elien Martens</dc:creator>
  <cp:lastModifiedBy>Elien Martens</cp:lastModifiedBy>
  <cp:revision>56</cp:revision>
  <dcterms:created xsi:type="dcterms:W3CDTF">2021-08-12T07:45:13Z</dcterms:created>
  <dcterms:modified xsi:type="dcterms:W3CDTF">2021-08-27T12:04:57Z</dcterms:modified>
</cp:coreProperties>
</file>