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60" r:id="rId4"/>
    <p:sldId id="259" r:id="rId5"/>
    <p:sldId id="261" r:id="rId6"/>
    <p:sldId id="262" r:id="rId7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9" d="100"/>
          <a:sy n="69" d="100"/>
        </p:scale>
        <p:origin x="677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5/14/2024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-60" y="-84534"/>
            <a:ext cx="14630400" cy="8229600"/>
          </a:xfrm>
          <a:prstGeom prst="rect">
            <a:avLst/>
          </a:prstGeom>
          <a:solidFill>
            <a:srgbClr val="FFFAFA"/>
          </a:solidFill>
        </p:spPr>
        <p:txBody>
          <a:bodyPr/>
          <a:lstStyle/>
          <a:p>
            <a:endParaRPr lang="en-GB" dirty="0"/>
          </a:p>
        </p:txBody>
      </p:sp>
      <p:sp>
        <p:nvSpPr>
          <p:cNvPr id="4" name="Text 1"/>
          <p:cNvSpPr/>
          <p:nvPr/>
        </p:nvSpPr>
        <p:spPr>
          <a:xfrm>
            <a:off x="2348389" y="2383393"/>
            <a:ext cx="8429506" cy="958215"/>
          </a:xfrm>
          <a:prstGeom prst="rect">
            <a:avLst/>
          </a:prstGeom>
          <a:noFill/>
        </p:spPr>
        <p:txBody>
          <a:bodyPr wrap="none" rtlCol="0" anchor="t"/>
          <a:lstStyle/>
          <a:p>
            <a:pPr marL="0" indent="0" algn="ctr">
              <a:lnSpc>
                <a:spcPts val="7545"/>
              </a:lnSpc>
              <a:buNone/>
            </a:pPr>
            <a:r>
              <a:rPr lang="en-US" sz="6035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CLOUD TECHNOLOGIE</a:t>
            </a:r>
            <a:endParaRPr lang="en-US" sz="6035" dirty="0"/>
          </a:p>
        </p:txBody>
      </p:sp>
      <p:sp>
        <p:nvSpPr>
          <p:cNvPr id="5" name="Text 2"/>
          <p:cNvSpPr/>
          <p:nvPr/>
        </p:nvSpPr>
        <p:spPr>
          <a:xfrm>
            <a:off x="2348389" y="3674864"/>
            <a:ext cx="9933503" cy="355402"/>
          </a:xfrm>
          <a:prstGeom prst="rect">
            <a:avLst/>
          </a:prstGeom>
          <a:noFill/>
        </p:spPr>
        <p:txBody>
          <a:bodyPr wrap="none" rtlCol="0" anchor="t"/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sz="2400" dirty="0">
                <a:solidFill>
                  <a:srgbClr val="3B353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FOODAPP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2348389" y="4280178"/>
            <a:ext cx="9933503" cy="355402"/>
          </a:xfrm>
          <a:prstGeom prst="rect">
            <a:avLst/>
          </a:prstGeom>
          <a:noFill/>
        </p:spPr>
        <p:txBody>
          <a:bodyPr wrap="none" rtlCol="0" anchor="t"/>
          <a:lstStyle/>
          <a:p>
            <a:pPr marL="0" indent="0">
              <a:lnSpc>
                <a:spcPts val="2800"/>
              </a:lnSpc>
              <a:buNone/>
            </a:pP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2348389" y="4885492"/>
            <a:ext cx="9933503" cy="355402"/>
          </a:xfrm>
          <a:prstGeom prst="rect">
            <a:avLst/>
          </a:prstGeom>
          <a:noFill/>
        </p:spPr>
        <p:txBody>
          <a:bodyPr wrap="none" rtlCol="0" anchor="t"/>
          <a:lstStyle/>
          <a:p>
            <a:pPr marL="0" indent="0">
              <a:lnSpc>
                <a:spcPts val="2800"/>
              </a:lnSpc>
              <a:buNone/>
            </a:pP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2348389" y="5490805"/>
            <a:ext cx="9933503" cy="355402"/>
          </a:xfrm>
          <a:prstGeom prst="rect">
            <a:avLst/>
          </a:prstGeom>
          <a:noFill/>
        </p:spPr>
        <p:txBody>
          <a:bodyPr wrap="none" rtlCol="0" anchor="t"/>
          <a:lstStyle/>
          <a:p>
            <a:pPr marL="0" indent="0" algn="r">
              <a:lnSpc>
                <a:spcPts val="280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ALHAZ MULTANI</a:t>
            </a:r>
            <a:endParaRPr lang="en-US" sz="1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</p:spPr>
      </p:sp>
      <p:sp>
        <p:nvSpPr>
          <p:cNvPr id="4" name="Text 1"/>
          <p:cNvSpPr/>
          <p:nvPr/>
        </p:nvSpPr>
        <p:spPr>
          <a:xfrm>
            <a:off x="1943735" y="1529080"/>
            <a:ext cx="7220585" cy="2070735"/>
          </a:xfrm>
          <a:prstGeom prst="rect">
            <a:avLst/>
          </a:prstGeom>
          <a:noFill/>
        </p:spPr>
        <p:txBody>
          <a:bodyPr wrap="none" rtlCol="0" anchor="t"/>
          <a:lstStyle/>
          <a:p>
            <a:pPr marL="0" indent="0">
              <a:lnSpc>
                <a:spcPts val="5470"/>
              </a:lnSpc>
              <a:buNone/>
            </a:pPr>
            <a:r>
              <a:rPr lang="en-US" sz="4375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Introducing Our Application</a:t>
            </a:r>
            <a:endParaRPr lang="en-US" sz="4375" dirty="0"/>
          </a:p>
        </p:txBody>
      </p:sp>
      <p:sp>
        <p:nvSpPr>
          <p:cNvPr id="5" name="Text 2"/>
          <p:cNvSpPr/>
          <p:nvPr/>
        </p:nvSpPr>
        <p:spPr>
          <a:xfrm>
            <a:off x="1951990" y="2900680"/>
            <a:ext cx="5219700" cy="1379855"/>
          </a:xfrm>
          <a:prstGeom prst="rect">
            <a:avLst/>
          </a:prstGeom>
          <a:noFill/>
        </p:spPr>
        <p:txBody>
          <a:bodyPr wrap="none" rtlCol="0" anchor="t"/>
          <a:lstStyle/>
          <a:p>
            <a:pPr marL="0" indent="0">
              <a:lnSpc>
                <a:spcPts val="2735"/>
              </a:lnSpc>
              <a:buNone/>
            </a:pPr>
            <a:r>
              <a:rPr lang="en-US" sz="2185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FoodApp</a:t>
            </a:r>
            <a:endParaRPr lang="en-US" sz="2185" dirty="0"/>
          </a:p>
        </p:txBody>
      </p:sp>
      <p:sp>
        <p:nvSpPr>
          <p:cNvPr id="6" name="Text 3"/>
          <p:cNvSpPr/>
          <p:nvPr/>
        </p:nvSpPr>
        <p:spPr>
          <a:xfrm>
            <a:off x="1908810" y="4613275"/>
            <a:ext cx="11003280" cy="1953895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3B353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FoodApp is a web application designed to manage food items. It provides functionalities for storing and displaying information about various food items, facilitating easy management for users.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34290"/>
            <a:ext cx="14630400" cy="8229600"/>
          </a:xfrm>
          <a:prstGeom prst="rect">
            <a:avLst/>
          </a:prstGeom>
          <a:solidFill>
            <a:srgbClr val="FFFAFA"/>
          </a:solidFill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80420" y="0"/>
            <a:ext cx="3657600" cy="8229600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58074" y="3242310"/>
            <a:ext cx="3102173" cy="1744980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833199" y="2236351"/>
            <a:ext cx="4443889" cy="555427"/>
          </a:xfrm>
          <a:prstGeom prst="rect">
            <a:avLst/>
          </a:prstGeom>
          <a:noFill/>
        </p:spPr>
        <p:txBody>
          <a:bodyPr wrap="none" rtlCol="0" anchor="t"/>
          <a:lstStyle/>
          <a:p>
            <a:pPr marL="0" indent="0">
              <a:lnSpc>
                <a:spcPts val="4375"/>
              </a:lnSpc>
              <a:buNone/>
            </a:pPr>
            <a:r>
              <a:rPr lang="en-US" sz="3500" b="1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Technical Details</a:t>
            </a:r>
            <a:endParaRPr lang="en-US" sz="3500" dirty="0"/>
          </a:p>
        </p:txBody>
      </p:sp>
      <p:sp>
        <p:nvSpPr>
          <p:cNvPr id="7" name="Shape 2"/>
          <p:cNvSpPr/>
          <p:nvPr/>
        </p:nvSpPr>
        <p:spPr>
          <a:xfrm>
            <a:off x="833199" y="3249930"/>
            <a:ext cx="499943" cy="499943"/>
          </a:xfrm>
          <a:prstGeom prst="roundRect">
            <a:avLst>
              <a:gd name="adj" fmla="val 26667"/>
            </a:avLst>
          </a:prstGeom>
          <a:solidFill>
            <a:srgbClr val="FFD6D6"/>
          </a:solidFill>
        </p:spPr>
      </p:sp>
      <p:sp>
        <p:nvSpPr>
          <p:cNvPr id="8" name="Text 3"/>
          <p:cNvSpPr/>
          <p:nvPr/>
        </p:nvSpPr>
        <p:spPr>
          <a:xfrm>
            <a:off x="1031915" y="3291602"/>
            <a:ext cx="102394" cy="416481"/>
          </a:xfrm>
          <a:prstGeom prst="rect">
            <a:avLst/>
          </a:prstGeom>
          <a:noFill/>
        </p:spPr>
        <p:txBody>
          <a:bodyPr wrap="none" rtlCol="0" anchor="t"/>
          <a:lstStyle/>
          <a:p>
            <a:pPr marL="0" indent="0" algn="ctr">
              <a:lnSpc>
                <a:spcPts val="3280"/>
              </a:lnSpc>
              <a:buNone/>
            </a:pPr>
            <a:r>
              <a:rPr lang="en-US" sz="2625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1</a:t>
            </a:r>
            <a:endParaRPr lang="en-US" sz="2625" dirty="0"/>
          </a:p>
        </p:txBody>
      </p:sp>
      <p:sp>
        <p:nvSpPr>
          <p:cNvPr id="9" name="Text 4"/>
          <p:cNvSpPr/>
          <p:nvPr/>
        </p:nvSpPr>
        <p:spPr>
          <a:xfrm>
            <a:off x="1555313" y="3291602"/>
            <a:ext cx="3332917" cy="416481"/>
          </a:xfrm>
          <a:prstGeom prst="rect">
            <a:avLst/>
          </a:prstGeom>
          <a:noFill/>
        </p:spPr>
        <p:txBody>
          <a:bodyPr wrap="none" rtlCol="0" anchor="t"/>
          <a:lstStyle/>
          <a:p>
            <a:pPr marL="0" indent="0">
              <a:lnSpc>
                <a:spcPts val="3280"/>
              </a:lnSpc>
              <a:buNone/>
            </a:pPr>
            <a:r>
              <a:rPr lang="en-US" sz="2625" b="1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Frontend:</a:t>
            </a:r>
            <a:endParaRPr lang="en-US" sz="2625" dirty="0"/>
          </a:p>
        </p:txBody>
      </p:sp>
      <p:sp>
        <p:nvSpPr>
          <p:cNvPr id="10" name="Text 5"/>
          <p:cNvSpPr/>
          <p:nvPr/>
        </p:nvSpPr>
        <p:spPr>
          <a:xfrm>
            <a:off x="1555115" y="3841115"/>
            <a:ext cx="3820160" cy="1006475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342900" indent="-342900" algn="l">
              <a:lnSpc>
                <a:spcPts val="2800"/>
              </a:lnSpc>
              <a:buSzPct val="100000"/>
              <a:buChar char="•"/>
            </a:pPr>
            <a:r>
              <a:rPr lang="en-US" sz="2400" dirty="0">
                <a:solidFill>
                  <a:srgbClr val="3B353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HTML, CSS, and Razor syntax are used to create dynamic web pages</a:t>
            </a:r>
            <a:r>
              <a:rPr lang="en-US" sz="1750" dirty="0">
                <a:solidFill>
                  <a:srgbClr val="3B353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endParaRPr lang="en-US" sz="1750" dirty="0"/>
          </a:p>
        </p:txBody>
      </p:sp>
      <p:sp>
        <p:nvSpPr>
          <p:cNvPr id="11" name="Text 6"/>
          <p:cNvSpPr/>
          <p:nvPr/>
        </p:nvSpPr>
        <p:spPr>
          <a:xfrm>
            <a:off x="1515745" y="5446395"/>
            <a:ext cx="3859530" cy="1146175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342900" indent="-342900" algn="l">
              <a:lnSpc>
                <a:spcPts val="2800"/>
              </a:lnSpc>
              <a:buSzPct val="100000"/>
              <a:buChar char="•"/>
            </a:pPr>
            <a:r>
              <a:rPr lang="en-US" sz="2400" dirty="0">
                <a:solidFill>
                  <a:srgbClr val="3B353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Bootstrap framework ensures a clean and responsive design.</a:t>
            </a:r>
          </a:p>
        </p:txBody>
      </p:sp>
      <p:sp>
        <p:nvSpPr>
          <p:cNvPr id="12" name="Shape 7"/>
          <p:cNvSpPr/>
          <p:nvPr/>
        </p:nvSpPr>
        <p:spPr>
          <a:xfrm>
            <a:off x="5597485" y="3215283"/>
            <a:ext cx="499943" cy="499943"/>
          </a:xfrm>
          <a:prstGeom prst="roundRect">
            <a:avLst>
              <a:gd name="adj" fmla="val 26667"/>
            </a:avLst>
          </a:prstGeom>
          <a:solidFill>
            <a:srgbClr val="FFD6D6"/>
          </a:solidFill>
        </p:spPr>
      </p:sp>
      <p:sp>
        <p:nvSpPr>
          <p:cNvPr id="13" name="Text 8"/>
          <p:cNvSpPr/>
          <p:nvPr/>
        </p:nvSpPr>
        <p:spPr>
          <a:xfrm>
            <a:off x="5756077" y="3256955"/>
            <a:ext cx="182642" cy="416481"/>
          </a:xfrm>
          <a:prstGeom prst="rect">
            <a:avLst/>
          </a:prstGeom>
          <a:noFill/>
        </p:spPr>
        <p:txBody>
          <a:bodyPr wrap="none" rtlCol="0" anchor="t"/>
          <a:lstStyle/>
          <a:p>
            <a:pPr marL="0" indent="0" algn="ctr">
              <a:lnSpc>
                <a:spcPts val="3280"/>
              </a:lnSpc>
              <a:buNone/>
            </a:pPr>
            <a:r>
              <a:rPr lang="en-US" sz="2625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2</a:t>
            </a:r>
            <a:endParaRPr lang="en-US" sz="2625" dirty="0"/>
          </a:p>
        </p:txBody>
      </p:sp>
      <p:sp>
        <p:nvSpPr>
          <p:cNvPr id="14" name="Text 9"/>
          <p:cNvSpPr/>
          <p:nvPr/>
        </p:nvSpPr>
        <p:spPr>
          <a:xfrm>
            <a:off x="6319599" y="3291602"/>
            <a:ext cx="2777490" cy="347186"/>
          </a:xfrm>
          <a:prstGeom prst="rect">
            <a:avLst/>
          </a:prstGeom>
          <a:noFill/>
        </p:spPr>
        <p:txBody>
          <a:bodyPr wrap="none" rtlCol="0" anchor="t"/>
          <a:lstStyle/>
          <a:p>
            <a:pPr marL="0" indent="0">
              <a:lnSpc>
                <a:spcPts val="2735"/>
              </a:lnSpc>
              <a:buNone/>
            </a:pPr>
            <a:r>
              <a:rPr lang="en-US" sz="2185" b="1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Backend:</a:t>
            </a:r>
            <a:endParaRPr lang="en-US" sz="2185" dirty="0"/>
          </a:p>
        </p:txBody>
      </p:sp>
      <p:sp>
        <p:nvSpPr>
          <p:cNvPr id="15" name="Text 10"/>
          <p:cNvSpPr/>
          <p:nvPr/>
        </p:nvSpPr>
        <p:spPr>
          <a:xfrm>
            <a:off x="6358890" y="3771900"/>
            <a:ext cx="3780790" cy="121539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342900" indent="-342900" algn="l">
              <a:lnSpc>
                <a:spcPts val="2800"/>
              </a:lnSpc>
              <a:buSzPct val="100000"/>
              <a:buChar char="•"/>
            </a:pPr>
            <a:r>
              <a:rPr lang="en-US" sz="2400" dirty="0">
                <a:solidFill>
                  <a:srgbClr val="3B353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ASP.NET Core MVC framework is used for server-side scripting.</a:t>
            </a:r>
          </a:p>
        </p:txBody>
      </p:sp>
      <p:sp>
        <p:nvSpPr>
          <p:cNvPr id="16" name="Text 11"/>
          <p:cNvSpPr/>
          <p:nvPr/>
        </p:nvSpPr>
        <p:spPr>
          <a:xfrm>
            <a:off x="6379210" y="5446395"/>
            <a:ext cx="3760470" cy="1828165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342900" indent="-342900" algn="l">
              <a:lnSpc>
                <a:spcPts val="2800"/>
              </a:lnSpc>
              <a:buSzPct val="100000"/>
              <a:buChar char="•"/>
            </a:pPr>
            <a:r>
              <a:rPr lang="en-US" sz="2400" dirty="0">
                <a:solidFill>
                  <a:srgbClr val="3B353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Entity Framework Core with Pomelo.EntityFrameworkCore.MySql is utilized for database operations..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46050" y="17145"/>
            <a:ext cx="14630400" cy="8230910"/>
          </a:xfrm>
          <a:prstGeom prst="rect">
            <a:avLst/>
          </a:prstGeom>
          <a:solidFill>
            <a:srgbClr val="FFFAFA"/>
          </a:solidFill>
        </p:spPr>
      </p:sp>
      <p:sp>
        <p:nvSpPr>
          <p:cNvPr id="5" name="Text 1"/>
          <p:cNvSpPr/>
          <p:nvPr/>
        </p:nvSpPr>
        <p:spPr>
          <a:xfrm>
            <a:off x="1549400" y="1433195"/>
            <a:ext cx="5326380" cy="593090"/>
          </a:xfrm>
          <a:prstGeom prst="rect">
            <a:avLst/>
          </a:prstGeom>
          <a:noFill/>
        </p:spPr>
        <p:txBody>
          <a:bodyPr wrap="none" rtlCol="0" anchor="t"/>
          <a:lstStyle/>
          <a:p>
            <a:pPr marL="0" indent="0">
              <a:lnSpc>
                <a:spcPts val="3675"/>
              </a:lnSpc>
              <a:buNone/>
            </a:pPr>
            <a:r>
              <a:rPr lang="en-US" sz="2940" b="1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Features</a:t>
            </a:r>
            <a:endParaRPr lang="en-US" sz="2940" dirty="0"/>
          </a:p>
        </p:txBody>
      </p:sp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8645" y="3060065"/>
            <a:ext cx="2543810" cy="435610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1858645" y="3719830"/>
            <a:ext cx="2796540" cy="942975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>
              <a:lnSpc>
                <a:spcPts val="2755"/>
              </a:lnSpc>
              <a:buNone/>
            </a:pPr>
            <a:r>
              <a:rPr lang="en-US" sz="2205" b="1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User-Friendly Interface:</a:t>
            </a:r>
            <a:endParaRPr lang="en-US" sz="2205" dirty="0"/>
          </a:p>
        </p:txBody>
      </p:sp>
      <p:sp>
        <p:nvSpPr>
          <p:cNvPr id="8" name="Text 3"/>
          <p:cNvSpPr/>
          <p:nvPr/>
        </p:nvSpPr>
        <p:spPr>
          <a:xfrm>
            <a:off x="1148715" y="4662805"/>
            <a:ext cx="4267835" cy="1149985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342900" indent="-342900" algn="l">
              <a:lnSpc>
                <a:spcPts val="2355"/>
              </a:lnSpc>
              <a:buSzPct val="100000"/>
              <a:buChar char="•"/>
            </a:pPr>
            <a:r>
              <a:rPr lang="en-US" sz="2400" dirty="0">
                <a:solidFill>
                  <a:srgbClr val="3B353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application provides a user-friendly interface built using ASP.NET Core MVC.</a:t>
            </a:r>
          </a:p>
        </p:txBody>
      </p:sp>
      <p:sp>
        <p:nvSpPr>
          <p:cNvPr id="9" name="Text 4"/>
          <p:cNvSpPr/>
          <p:nvPr/>
        </p:nvSpPr>
        <p:spPr>
          <a:xfrm>
            <a:off x="1163320" y="6261100"/>
            <a:ext cx="3983355" cy="1269365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342900" indent="-342900" algn="l">
              <a:lnSpc>
                <a:spcPts val="2355"/>
              </a:lnSpc>
              <a:buSzPct val="100000"/>
              <a:buChar char="•"/>
            </a:pPr>
            <a:r>
              <a:rPr lang="en-US" sz="2400" dirty="0">
                <a:solidFill>
                  <a:srgbClr val="3B353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It's responsive, allowing users to access it from any device.</a:t>
            </a:r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9335" y="3059430"/>
            <a:ext cx="2703195" cy="43561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6109970" y="3770630"/>
            <a:ext cx="2409825" cy="77470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>
              <a:lnSpc>
                <a:spcPts val="2755"/>
              </a:lnSpc>
              <a:buNone/>
            </a:pPr>
            <a:r>
              <a:rPr lang="en-US" sz="2205" b="1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Food Item Management:</a:t>
            </a:r>
            <a:endParaRPr lang="en-US" sz="2205" dirty="0"/>
          </a:p>
        </p:txBody>
      </p:sp>
      <p:sp>
        <p:nvSpPr>
          <p:cNvPr id="12" name="Text 6"/>
          <p:cNvSpPr/>
          <p:nvPr/>
        </p:nvSpPr>
        <p:spPr>
          <a:xfrm>
            <a:off x="6074410" y="4663440"/>
            <a:ext cx="3574415" cy="1597025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342900" indent="-342900" algn="l">
              <a:lnSpc>
                <a:spcPts val="2355"/>
              </a:lnSpc>
              <a:buSzPct val="100000"/>
              <a:buChar char="•"/>
            </a:pPr>
            <a:r>
              <a:rPr lang="en-US" sz="2400" dirty="0">
                <a:solidFill>
                  <a:srgbClr val="3B353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Users can add new food items with details such as name and description.</a:t>
            </a:r>
            <a:endParaRPr lang="en-US" sz="2400" dirty="0"/>
          </a:p>
        </p:txBody>
      </p:sp>
      <p:sp>
        <p:nvSpPr>
          <p:cNvPr id="13" name="Text 7"/>
          <p:cNvSpPr/>
          <p:nvPr/>
        </p:nvSpPr>
        <p:spPr>
          <a:xfrm>
            <a:off x="6130925" y="6290310"/>
            <a:ext cx="2971165" cy="1504315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indent="0" algn="l">
              <a:lnSpc>
                <a:spcPts val="2355"/>
              </a:lnSpc>
              <a:buSzPct val="100000"/>
              <a:buNone/>
            </a:pPr>
            <a:endParaRPr lang="en-US" sz="2400" dirty="0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20045" y="3059430"/>
            <a:ext cx="2417445" cy="469265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10504805" y="3768090"/>
            <a:ext cx="2712720" cy="1483995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>
              <a:lnSpc>
                <a:spcPts val="2755"/>
              </a:lnSpc>
              <a:buNone/>
            </a:pPr>
            <a:r>
              <a:rPr lang="en-US" sz="2205" b="1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Database Integration:</a:t>
            </a:r>
            <a:endParaRPr lang="en-US" sz="2205" dirty="0"/>
          </a:p>
        </p:txBody>
      </p:sp>
      <p:sp>
        <p:nvSpPr>
          <p:cNvPr id="16" name="Text 9"/>
          <p:cNvSpPr/>
          <p:nvPr/>
        </p:nvSpPr>
        <p:spPr>
          <a:xfrm>
            <a:off x="10121265" y="4662170"/>
            <a:ext cx="3411220" cy="1149985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342900" indent="-342900" algn="l">
              <a:lnSpc>
                <a:spcPts val="2355"/>
              </a:lnSpc>
              <a:buSzPct val="100000"/>
              <a:buChar char="•"/>
            </a:pPr>
            <a:r>
              <a:rPr lang="en-US" sz="2400" dirty="0">
                <a:solidFill>
                  <a:srgbClr val="3B353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Food items are stored in a MySQL database, ensuring data persistence and reliability.</a:t>
            </a:r>
            <a:endParaRPr lang="en-US" sz="2400" dirty="0"/>
          </a:p>
        </p:txBody>
      </p:sp>
      <p:sp>
        <p:nvSpPr>
          <p:cNvPr id="17" name="Text 10"/>
          <p:cNvSpPr/>
          <p:nvPr/>
        </p:nvSpPr>
        <p:spPr>
          <a:xfrm>
            <a:off x="10133965" y="6294755"/>
            <a:ext cx="3540760" cy="147320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342900" indent="-342900" algn="l">
              <a:lnSpc>
                <a:spcPts val="2355"/>
              </a:lnSpc>
              <a:buSzPct val="100000"/>
              <a:buChar char="•"/>
            </a:pPr>
            <a:r>
              <a:rPr lang="en-US" sz="2400" dirty="0">
                <a:solidFill>
                  <a:srgbClr val="3B353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Entity Framework Core is used for database access and management.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342828"/>
          </a:xfrm>
          <a:prstGeom prst="rect">
            <a:avLst/>
          </a:prstGeom>
          <a:solidFill>
            <a:srgbClr val="FFFAFA"/>
          </a:solidFill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4630400" cy="1944172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543685" y="1988820"/>
            <a:ext cx="6301740" cy="664845"/>
          </a:xfrm>
          <a:prstGeom prst="rect">
            <a:avLst/>
          </a:prstGeom>
          <a:noFill/>
        </p:spPr>
        <p:txBody>
          <a:bodyPr wrap="none" rtlCol="0" anchor="t"/>
          <a:lstStyle/>
          <a:p>
            <a:pPr marL="0" indent="0">
              <a:lnSpc>
                <a:spcPts val="3825"/>
              </a:lnSpc>
              <a:buNone/>
            </a:pPr>
            <a:r>
              <a:rPr lang="en-US" sz="3060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Deploying  to the Cloud</a:t>
            </a:r>
            <a:endParaRPr lang="en-US" sz="3060" dirty="0"/>
          </a:p>
        </p:txBody>
      </p:sp>
      <p:sp>
        <p:nvSpPr>
          <p:cNvPr id="6" name="Shape 2"/>
          <p:cNvSpPr/>
          <p:nvPr/>
        </p:nvSpPr>
        <p:spPr>
          <a:xfrm>
            <a:off x="3838456" y="5773341"/>
            <a:ext cx="6953488" cy="31075"/>
          </a:xfrm>
          <a:prstGeom prst="rect">
            <a:avLst/>
          </a:prstGeom>
          <a:solidFill>
            <a:srgbClr val="E0B7B7"/>
          </a:solidFill>
        </p:spPr>
      </p:sp>
      <p:sp>
        <p:nvSpPr>
          <p:cNvPr id="7" name="Shape 3"/>
          <p:cNvSpPr/>
          <p:nvPr/>
        </p:nvSpPr>
        <p:spPr>
          <a:xfrm>
            <a:off x="5522416" y="5229046"/>
            <a:ext cx="31075" cy="544354"/>
          </a:xfrm>
          <a:prstGeom prst="rect">
            <a:avLst/>
          </a:prstGeom>
          <a:solidFill>
            <a:srgbClr val="E0B7B7"/>
          </a:solidFill>
        </p:spPr>
      </p:sp>
      <p:sp>
        <p:nvSpPr>
          <p:cNvPr id="8" name="Shape 4"/>
          <p:cNvSpPr/>
          <p:nvPr/>
        </p:nvSpPr>
        <p:spPr>
          <a:xfrm>
            <a:off x="5363051" y="5598378"/>
            <a:ext cx="349925" cy="349925"/>
          </a:xfrm>
          <a:prstGeom prst="roundRect">
            <a:avLst>
              <a:gd name="adj" fmla="val 26670"/>
            </a:avLst>
          </a:prstGeom>
          <a:solidFill>
            <a:srgbClr val="FFD6D6"/>
          </a:solidFill>
        </p:spPr>
      </p:sp>
      <p:sp>
        <p:nvSpPr>
          <p:cNvPr id="9" name="Text 5"/>
          <p:cNvSpPr/>
          <p:nvPr/>
        </p:nvSpPr>
        <p:spPr>
          <a:xfrm>
            <a:off x="5502116" y="5627430"/>
            <a:ext cx="71676" cy="291703"/>
          </a:xfrm>
          <a:prstGeom prst="rect">
            <a:avLst/>
          </a:prstGeom>
          <a:noFill/>
        </p:spPr>
        <p:txBody>
          <a:bodyPr wrap="none" rtlCol="0" anchor="t"/>
          <a:lstStyle/>
          <a:p>
            <a:pPr marL="0" indent="0" algn="ctr">
              <a:lnSpc>
                <a:spcPts val="2295"/>
              </a:lnSpc>
              <a:buNone/>
            </a:pPr>
            <a:r>
              <a:rPr lang="en-US" sz="1835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1</a:t>
            </a:r>
            <a:endParaRPr lang="en-US" sz="1835" dirty="0"/>
          </a:p>
        </p:txBody>
      </p:sp>
      <p:sp>
        <p:nvSpPr>
          <p:cNvPr id="10" name="Text 6"/>
          <p:cNvSpPr/>
          <p:nvPr/>
        </p:nvSpPr>
        <p:spPr>
          <a:xfrm>
            <a:off x="1543685" y="2766695"/>
            <a:ext cx="5538470" cy="90805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>
              <a:lnSpc>
                <a:spcPts val="2295"/>
              </a:lnSpc>
              <a:buNone/>
            </a:pPr>
            <a:r>
              <a:rPr lang="en-US" sz="1835" b="1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Azure Container Instances (ACI):</a:t>
            </a:r>
            <a:endParaRPr lang="en-US" sz="1835" dirty="0"/>
          </a:p>
        </p:txBody>
      </p:sp>
      <p:sp>
        <p:nvSpPr>
          <p:cNvPr id="11" name="Text 7"/>
          <p:cNvSpPr/>
          <p:nvPr/>
        </p:nvSpPr>
        <p:spPr>
          <a:xfrm>
            <a:off x="1503045" y="3419475"/>
            <a:ext cx="5578475" cy="1094105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342900" indent="-342900" algn="l">
              <a:lnSpc>
                <a:spcPts val="1960"/>
              </a:lnSpc>
              <a:buSzPct val="100000"/>
              <a:buChar char="•"/>
            </a:pPr>
            <a:r>
              <a:rPr lang="en-US" sz="2000" dirty="0">
                <a:solidFill>
                  <a:srgbClr val="3B353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application is deployed to Azure Container Instances (ACI), providing scalability and flexibility.</a:t>
            </a:r>
          </a:p>
        </p:txBody>
      </p:sp>
      <p:sp>
        <p:nvSpPr>
          <p:cNvPr id="12" name="Text 8"/>
          <p:cNvSpPr/>
          <p:nvPr/>
        </p:nvSpPr>
        <p:spPr>
          <a:xfrm>
            <a:off x="1539875" y="4575810"/>
            <a:ext cx="5541645" cy="497205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342900" indent="-342900" algn="l">
              <a:lnSpc>
                <a:spcPts val="1960"/>
              </a:lnSpc>
              <a:buSzPct val="100000"/>
              <a:buChar char="•"/>
            </a:pPr>
            <a:r>
              <a:rPr lang="en-US" sz="2000" dirty="0">
                <a:solidFill>
                  <a:srgbClr val="3B353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Docker containers are used for packaging the application.</a:t>
            </a:r>
          </a:p>
        </p:txBody>
      </p:sp>
      <p:sp>
        <p:nvSpPr>
          <p:cNvPr id="13" name="Shape 9"/>
          <p:cNvSpPr/>
          <p:nvPr/>
        </p:nvSpPr>
        <p:spPr>
          <a:xfrm>
            <a:off x="7299662" y="5773281"/>
            <a:ext cx="31075" cy="544354"/>
          </a:xfrm>
          <a:prstGeom prst="rect">
            <a:avLst/>
          </a:prstGeom>
          <a:solidFill>
            <a:srgbClr val="E0B7B7"/>
          </a:solidFill>
        </p:spPr>
      </p:sp>
      <p:sp>
        <p:nvSpPr>
          <p:cNvPr id="14" name="Shape 10"/>
          <p:cNvSpPr/>
          <p:nvPr/>
        </p:nvSpPr>
        <p:spPr>
          <a:xfrm>
            <a:off x="7140297" y="5598378"/>
            <a:ext cx="349925" cy="349925"/>
          </a:xfrm>
          <a:prstGeom prst="roundRect">
            <a:avLst>
              <a:gd name="adj" fmla="val 26670"/>
            </a:avLst>
          </a:prstGeom>
          <a:solidFill>
            <a:srgbClr val="FFD6D6"/>
          </a:solidFill>
        </p:spPr>
      </p:sp>
      <p:sp>
        <p:nvSpPr>
          <p:cNvPr id="15" name="Text 11"/>
          <p:cNvSpPr/>
          <p:nvPr/>
        </p:nvSpPr>
        <p:spPr>
          <a:xfrm>
            <a:off x="7251263" y="5627430"/>
            <a:ext cx="127873" cy="291703"/>
          </a:xfrm>
          <a:prstGeom prst="rect">
            <a:avLst/>
          </a:prstGeom>
          <a:noFill/>
        </p:spPr>
        <p:txBody>
          <a:bodyPr wrap="none" rtlCol="0" anchor="t"/>
          <a:lstStyle/>
          <a:p>
            <a:pPr marL="0" indent="0" algn="ctr">
              <a:lnSpc>
                <a:spcPts val="2295"/>
              </a:lnSpc>
              <a:buNone/>
            </a:pPr>
            <a:r>
              <a:rPr lang="en-US" sz="1835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2</a:t>
            </a:r>
            <a:endParaRPr lang="en-US" sz="1835" dirty="0"/>
          </a:p>
        </p:txBody>
      </p:sp>
      <p:sp>
        <p:nvSpPr>
          <p:cNvPr id="16" name="Text 12"/>
          <p:cNvSpPr/>
          <p:nvPr/>
        </p:nvSpPr>
        <p:spPr>
          <a:xfrm>
            <a:off x="6148705" y="6294120"/>
            <a:ext cx="2332990" cy="470535"/>
          </a:xfrm>
          <a:prstGeom prst="rect">
            <a:avLst/>
          </a:prstGeom>
          <a:noFill/>
        </p:spPr>
        <p:txBody>
          <a:bodyPr wrap="none" rtlCol="0" anchor="t"/>
          <a:lstStyle/>
          <a:p>
            <a:pPr marL="0" indent="0">
              <a:lnSpc>
                <a:spcPts val="2295"/>
              </a:lnSpc>
              <a:buNone/>
            </a:pPr>
            <a:r>
              <a:rPr lang="en-US" sz="1835" b="1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Database Setup:</a:t>
            </a:r>
            <a:endParaRPr lang="en-US" sz="1835" dirty="0"/>
          </a:p>
        </p:txBody>
      </p:sp>
      <p:sp>
        <p:nvSpPr>
          <p:cNvPr id="17" name="Text 13"/>
          <p:cNvSpPr/>
          <p:nvPr/>
        </p:nvSpPr>
        <p:spPr>
          <a:xfrm>
            <a:off x="3756660" y="6858000"/>
            <a:ext cx="7779385" cy="497205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342900" indent="-342900" algn="l">
              <a:lnSpc>
                <a:spcPts val="1960"/>
              </a:lnSpc>
              <a:buSzPct val="100000"/>
              <a:buChar char="•"/>
            </a:pPr>
            <a:r>
              <a:rPr lang="en-US" sz="2400" dirty="0">
                <a:solidFill>
                  <a:srgbClr val="3B353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 MySQL database is hosted on Azure, storing food item information</a:t>
            </a:r>
            <a:r>
              <a:rPr lang="en-US" sz="1225" dirty="0">
                <a:solidFill>
                  <a:srgbClr val="3B353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endParaRPr lang="en-US" sz="1225" dirty="0"/>
          </a:p>
        </p:txBody>
      </p:sp>
      <p:sp>
        <p:nvSpPr>
          <p:cNvPr id="18" name="Text 14"/>
          <p:cNvSpPr/>
          <p:nvPr/>
        </p:nvSpPr>
        <p:spPr>
          <a:xfrm>
            <a:off x="3837940" y="7417435"/>
            <a:ext cx="6708775" cy="497205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342900" indent="-342900" algn="l">
              <a:lnSpc>
                <a:spcPts val="1960"/>
              </a:lnSpc>
              <a:buSzPct val="100000"/>
              <a:buChar char="•"/>
            </a:pPr>
            <a:r>
              <a:rPr lang="en-US" sz="2400" dirty="0">
                <a:solidFill>
                  <a:srgbClr val="3B353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Migration files are used to manage the database schema.</a:t>
            </a:r>
          </a:p>
        </p:txBody>
      </p:sp>
      <p:sp>
        <p:nvSpPr>
          <p:cNvPr id="19" name="Shape 15"/>
          <p:cNvSpPr/>
          <p:nvPr/>
        </p:nvSpPr>
        <p:spPr>
          <a:xfrm>
            <a:off x="9076908" y="5229046"/>
            <a:ext cx="31075" cy="544354"/>
          </a:xfrm>
          <a:prstGeom prst="rect">
            <a:avLst/>
          </a:prstGeom>
          <a:solidFill>
            <a:srgbClr val="E0B7B7"/>
          </a:solidFill>
        </p:spPr>
      </p:sp>
      <p:sp>
        <p:nvSpPr>
          <p:cNvPr id="20" name="Shape 16"/>
          <p:cNvSpPr/>
          <p:nvPr/>
        </p:nvSpPr>
        <p:spPr>
          <a:xfrm>
            <a:off x="8917543" y="5598378"/>
            <a:ext cx="349925" cy="349925"/>
          </a:xfrm>
          <a:prstGeom prst="roundRect">
            <a:avLst>
              <a:gd name="adj" fmla="val 26670"/>
            </a:avLst>
          </a:prstGeom>
          <a:solidFill>
            <a:srgbClr val="FFD6D6"/>
          </a:solidFill>
        </p:spPr>
      </p:sp>
      <p:sp>
        <p:nvSpPr>
          <p:cNvPr id="21" name="Text 17"/>
          <p:cNvSpPr/>
          <p:nvPr/>
        </p:nvSpPr>
        <p:spPr>
          <a:xfrm>
            <a:off x="9024104" y="5627430"/>
            <a:ext cx="136684" cy="291703"/>
          </a:xfrm>
          <a:prstGeom prst="rect">
            <a:avLst/>
          </a:prstGeom>
          <a:noFill/>
        </p:spPr>
        <p:txBody>
          <a:bodyPr wrap="none" rtlCol="0" anchor="t"/>
          <a:lstStyle/>
          <a:p>
            <a:pPr marL="0" indent="0" algn="ctr">
              <a:lnSpc>
                <a:spcPts val="2295"/>
              </a:lnSpc>
              <a:buNone/>
            </a:pPr>
            <a:r>
              <a:rPr lang="en-US" sz="1835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3</a:t>
            </a:r>
            <a:endParaRPr lang="en-US" sz="1835" dirty="0"/>
          </a:p>
        </p:txBody>
      </p:sp>
      <p:sp>
        <p:nvSpPr>
          <p:cNvPr id="22" name="Text 18"/>
          <p:cNvSpPr/>
          <p:nvPr/>
        </p:nvSpPr>
        <p:spPr>
          <a:xfrm>
            <a:off x="7926070" y="2875280"/>
            <a:ext cx="2332990" cy="544195"/>
          </a:xfrm>
          <a:prstGeom prst="rect">
            <a:avLst/>
          </a:prstGeom>
          <a:noFill/>
        </p:spPr>
        <p:txBody>
          <a:bodyPr wrap="none" rtlCol="0" anchor="t"/>
          <a:lstStyle/>
          <a:p>
            <a:pPr marL="0" indent="0">
              <a:lnSpc>
                <a:spcPts val="2295"/>
              </a:lnSpc>
              <a:buNone/>
            </a:pPr>
            <a:r>
              <a:rPr lang="en-US" sz="1835" b="1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Public Access:</a:t>
            </a:r>
            <a:endParaRPr lang="en-US" sz="1835" dirty="0"/>
          </a:p>
        </p:txBody>
      </p:sp>
      <p:sp>
        <p:nvSpPr>
          <p:cNvPr id="23" name="Text 19"/>
          <p:cNvSpPr/>
          <p:nvPr/>
        </p:nvSpPr>
        <p:spPr>
          <a:xfrm>
            <a:off x="7491095" y="3338195"/>
            <a:ext cx="6242685" cy="1175385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342900" indent="-342900" algn="l">
              <a:lnSpc>
                <a:spcPts val="1960"/>
              </a:lnSpc>
              <a:buSzPct val="100000"/>
              <a:buChar char="•"/>
            </a:pPr>
            <a:r>
              <a:rPr lang="en-US" sz="2000" dirty="0">
                <a:solidFill>
                  <a:srgbClr val="3B353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application is accessible via the provided url foodiweb.azurewebsites.net</a:t>
            </a:r>
          </a:p>
        </p:txBody>
      </p:sp>
      <p:sp>
        <p:nvSpPr>
          <p:cNvPr id="24" name="Text 20"/>
          <p:cNvSpPr/>
          <p:nvPr/>
        </p:nvSpPr>
        <p:spPr>
          <a:xfrm>
            <a:off x="7517130" y="4575810"/>
            <a:ext cx="5796280" cy="497205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342900" indent="-342900" algn="l">
              <a:lnSpc>
                <a:spcPts val="1960"/>
              </a:lnSpc>
              <a:buSzPct val="100000"/>
              <a:buChar char="•"/>
            </a:pPr>
            <a:r>
              <a:rPr lang="en-US" sz="2000" dirty="0">
                <a:solidFill>
                  <a:srgbClr val="3B353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Users can interact with the application through their web browsers.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-19050"/>
            <a:ext cx="14630400" cy="8229600"/>
          </a:xfrm>
          <a:prstGeom prst="rect">
            <a:avLst/>
          </a:prstGeom>
          <a:solidFill>
            <a:srgbClr val="FFFAFA"/>
          </a:solidFill>
        </p:spPr>
      </p:sp>
      <p:sp>
        <p:nvSpPr>
          <p:cNvPr id="4" name="Text 1"/>
          <p:cNvSpPr/>
          <p:nvPr/>
        </p:nvSpPr>
        <p:spPr>
          <a:xfrm>
            <a:off x="1847215" y="3231515"/>
            <a:ext cx="4944745" cy="555625"/>
          </a:xfrm>
          <a:prstGeom prst="rect">
            <a:avLst/>
          </a:prstGeom>
          <a:noFill/>
        </p:spPr>
        <p:txBody>
          <a:bodyPr wrap="none" rtlCol="0" anchor="t"/>
          <a:lstStyle/>
          <a:p>
            <a:pPr marL="0" indent="0">
              <a:lnSpc>
                <a:spcPts val="4375"/>
              </a:lnSpc>
              <a:buNone/>
            </a:pPr>
            <a:r>
              <a:rPr lang="en-US" sz="3500" b="1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Conclusion</a:t>
            </a:r>
            <a:endParaRPr lang="en-US" sz="3500" dirty="0"/>
          </a:p>
        </p:txBody>
      </p:sp>
      <p:sp>
        <p:nvSpPr>
          <p:cNvPr id="5" name="Text 2"/>
          <p:cNvSpPr/>
          <p:nvPr/>
        </p:nvSpPr>
        <p:spPr>
          <a:xfrm>
            <a:off x="1831975" y="4037330"/>
            <a:ext cx="10735310" cy="3131820"/>
          </a:xfrm>
          <a:prstGeom prst="rect">
            <a:avLst/>
          </a:prstGeom>
          <a:noFill/>
        </p:spPr>
        <p:txBody>
          <a:bodyPr wrap="none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400" dirty="0">
                <a:solidFill>
                  <a:srgbClr val="3B353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Our food application may now be found under This link and is available to the public</a:t>
            </a:r>
            <a:r>
              <a:rPr lang="en-US" sz="1750" dirty="0">
                <a:solidFill>
                  <a:srgbClr val="3B353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</a:p>
          <a:p>
            <a:pPr marL="0" indent="0" algn="l">
              <a:lnSpc>
                <a:spcPts val="2800"/>
              </a:lnSpc>
              <a:buNone/>
            </a:pPr>
            <a:r>
              <a:rPr lang="en-US" sz="1750" dirty="0"/>
              <a:t>foodiweb.azurewebsites.net</a:t>
            </a:r>
          </a:p>
          <a:p>
            <a:pPr marL="0" indent="0" algn="l">
              <a:lnSpc>
                <a:spcPts val="2800"/>
              </a:lnSpc>
              <a:buNone/>
            </a:pPr>
            <a:endParaRPr lang="en-US" sz="1750" dirty="0"/>
          </a:p>
          <a:p>
            <a:pPr marL="0" indent="0" algn="l">
              <a:lnSpc>
                <a:spcPts val="2800"/>
              </a:lnSpc>
              <a:buNone/>
            </a:pPr>
            <a:endParaRPr lang="en-US" sz="1750" dirty="0"/>
          </a:p>
          <a:p>
            <a:pPr marL="0" indent="0" algn="l">
              <a:lnSpc>
                <a:spcPts val="2800"/>
              </a:lnSpc>
              <a:buNone/>
            </a:pPr>
            <a:r>
              <a:rPr lang="en-US" sz="4000" dirty="0"/>
              <a:t>Thank You</a:t>
            </a:r>
          </a:p>
        </p:txBody>
      </p:sp>
      <p:sp>
        <p:nvSpPr>
          <p:cNvPr id="6" name="Text 3"/>
          <p:cNvSpPr/>
          <p:nvPr/>
        </p:nvSpPr>
        <p:spPr>
          <a:xfrm>
            <a:off x="2348230" y="4642485"/>
            <a:ext cx="9933305" cy="2515870"/>
          </a:xfrm>
          <a:prstGeom prst="rect">
            <a:avLst/>
          </a:prstGeom>
          <a:noFill/>
        </p:spPr>
        <p:txBody>
          <a:bodyPr wrap="none" rtlCol="0" anchor="t"/>
          <a:lstStyle/>
          <a:p>
            <a:pPr marL="0" indent="0">
              <a:lnSpc>
                <a:spcPts val="2800"/>
              </a:lnSpc>
              <a:buNone/>
            </a:pP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297</Words>
  <Application>Microsoft Office PowerPoint</Application>
  <PresentationFormat>Custom</PresentationFormat>
  <Paragraphs>49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Red Hat Text</vt:lpstr>
      <vt:lpstr>Roboto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kabeer k</cp:lastModifiedBy>
  <cp:revision>5</cp:revision>
  <dcterms:created xsi:type="dcterms:W3CDTF">2024-05-13T20:37:00Z</dcterms:created>
  <dcterms:modified xsi:type="dcterms:W3CDTF">2024-05-14T13:45:15Z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833EDCD3B8304863A6890092933FBC97_13</vt:lpwstr>
  </property>
  <property fmtid="{D5CDD505-2E9C-101B-9397-08002B2CF9AE}" pid="3" name="KSOProductBuildVer">
    <vt:lpwstr>1033-12.2.0.16731</vt:lpwstr>
  </property>
</Properties>
</file>